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328" r:id="rId3"/>
    <p:sldId id="321" r:id="rId4"/>
    <p:sldId id="329" r:id="rId5"/>
    <p:sldId id="259" r:id="rId6"/>
    <p:sldId id="260" r:id="rId7"/>
    <p:sldId id="269" r:id="rId8"/>
    <p:sldId id="266" r:id="rId9"/>
    <p:sldId id="293" r:id="rId10"/>
    <p:sldId id="294" r:id="rId11"/>
    <p:sldId id="264" r:id="rId12"/>
    <p:sldId id="327" r:id="rId13"/>
    <p:sldId id="297" r:id="rId14"/>
    <p:sldId id="322" r:id="rId15"/>
    <p:sldId id="323" r:id="rId16"/>
    <p:sldId id="305" r:id="rId17"/>
    <p:sldId id="325" r:id="rId18"/>
    <p:sldId id="319" r:id="rId19"/>
    <p:sldId id="326" r:id="rId20"/>
    <p:sldId id="28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4C1B"/>
    <a:srgbClr val="9CEE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49" d="100"/>
          <a:sy n="49" d="100"/>
        </p:scale>
        <p:origin x="126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647288-CC5F-4A35-971B-E5C2C9BE4F7E}" type="datetimeFigureOut">
              <a:rPr lang="en-ID" smtClean="0"/>
              <a:t>15/10/2025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6310AF-5F5F-4B7E-8F28-961EA6D344DC}" type="slidenum">
              <a:rPr lang="en-ID" smtClean="0"/>
              <a:t>‹N°›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94992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310AF-5F5F-4B7E-8F28-961EA6D344DC}" type="slidenum">
              <a:rPr lang="en-ID" smtClean="0"/>
              <a:t>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47068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F4A2B-D50E-D016-BF22-6359679F8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98EAFB3-1158-E529-0FD3-2AAAB35683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813F710-96B1-1140-4B2B-FDF49F40E5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C07758F-C852-507F-6193-93536ECE10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310AF-5F5F-4B7E-8F28-961EA6D344DC}" type="slidenum">
              <a:rPr lang="en-ID" smtClean="0"/>
              <a:t>9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72152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0F12FC1-57C3-F821-A636-77C6BDFBD48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13250" y="0"/>
            <a:ext cx="6578751" cy="6858000"/>
          </a:xfrm>
          <a:custGeom>
            <a:avLst/>
            <a:gdLst>
              <a:gd name="connsiteX0" fmla="*/ 4473617 w 6578751"/>
              <a:gd name="connsiteY0" fmla="*/ 4558158 h 6858000"/>
              <a:gd name="connsiteX1" fmla="*/ 5981533 w 6578751"/>
              <a:gd name="connsiteY1" fmla="*/ 4558158 h 6858000"/>
              <a:gd name="connsiteX2" fmla="*/ 6568481 w 6578751"/>
              <a:gd name="connsiteY2" fmla="*/ 4676658 h 6858000"/>
              <a:gd name="connsiteX3" fmla="*/ 6578751 w 6578751"/>
              <a:gd name="connsiteY3" fmla="*/ 4681605 h 6858000"/>
              <a:gd name="connsiteX4" fmla="*/ 6578751 w 6578751"/>
              <a:gd name="connsiteY4" fmla="*/ 6858000 h 6858000"/>
              <a:gd name="connsiteX5" fmla="*/ 4654376 w 6578751"/>
              <a:gd name="connsiteY5" fmla="*/ 6858000 h 6858000"/>
              <a:gd name="connsiteX6" fmla="*/ 4592117 w 6578751"/>
              <a:gd name="connsiteY6" fmla="*/ 6728758 h 6858000"/>
              <a:gd name="connsiteX7" fmla="*/ 4473617 w 6578751"/>
              <a:gd name="connsiteY7" fmla="*/ 6141809 h 6858000"/>
              <a:gd name="connsiteX8" fmla="*/ 2095137 w 6578751"/>
              <a:gd name="connsiteY8" fmla="*/ 4284209 h 6858000"/>
              <a:gd name="connsiteX9" fmla="*/ 4190272 w 6578751"/>
              <a:gd name="connsiteY9" fmla="*/ 4284209 h 6858000"/>
              <a:gd name="connsiteX10" fmla="*/ 4190272 w 6578751"/>
              <a:gd name="connsiteY10" fmla="*/ 6646119 h 6858000"/>
              <a:gd name="connsiteX11" fmla="*/ 4179573 w 6578751"/>
              <a:gd name="connsiteY11" fmla="*/ 6858000 h 6858000"/>
              <a:gd name="connsiteX12" fmla="*/ 0 w 6578751"/>
              <a:gd name="connsiteY12" fmla="*/ 6858000 h 6858000"/>
              <a:gd name="connsiteX13" fmla="*/ 0 w 6578751"/>
              <a:gd name="connsiteY13" fmla="*/ 6379344 h 6858000"/>
              <a:gd name="connsiteX14" fmla="*/ 2095137 w 6578751"/>
              <a:gd name="connsiteY14" fmla="*/ 4284209 h 6858000"/>
              <a:gd name="connsiteX15" fmla="*/ 931037 w 6578751"/>
              <a:gd name="connsiteY15" fmla="*/ 863997 h 6858000"/>
              <a:gd name="connsiteX16" fmla="*/ 2438952 w 6578751"/>
              <a:gd name="connsiteY16" fmla="*/ 863997 h 6858000"/>
              <a:gd name="connsiteX17" fmla="*/ 3946867 w 6578751"/>
              <a:gd name="connsiteY17" fmla="*/ 2371913 h 6858000"/>
              <a:gd name="connsiteX18" fmla="*/ 3946866 w 6578751"/>
              <a:gd name="connsiteY18" fmla="*/ 3955565 h 6858000"/>
              <a:gd name="connsiteX19" fmla="*/ 2438952 w 6578751"/>
              <a:gd name="connsiteY19" fmla="*/ 3955565 h 6858000"/>
              <a:gd name="connsiteX20" fmla="*/ 931037 w 6578751"/>
              <a:gd name="connsiteY20" fmla="*/ 2447649 h 6858000"/>
              <a:gd name="connsiteX21" fmla="*/ 5452880 w 6578751"/>
              <a:gd name="connsiteY21" fmla="*/ 0 h 6858000"/>
              <a:gd name="connsiteX22" fmla="*/ 6578751 w 6578751"/>
              <a:gd name="connsiteY22" fmla="*/ 0 h 6858000"/>
              <a:gd name="connsiteX23" fmla="*/ 6578751 w 6578751"/>
              <a:gd name="connsiteY23" fmla="*/ 4261315 h 6858000"/>
              <a:gd name="connsiteX24" fmla="*/ 6499623 w 6578751"/>
              <a:gd name="connsiteY24" fmla="*/ 4273392 h 6858000"/>
              <a:gd name="connsiteX25" fmla="*/ 6285407 w 6578751"/>
              <a:gd name="connsiteY25" fmla="*/ 4284209 h 6858000"/>
              <a:gd name="connsiteX26" fmla="*/ 4190272 w 6578751"/>
              <a:gd name="connsiteY26" fmla="*/ 4284209 h 6858000"/>
              <a:gd name="connsiteX27" fmla="*/ 4190272 w 6578751"/>
              <a:gd name="connsiteY27" fmla="*/ 1922298 h 6858000"/>
              <a:gd name="connsiteX28" fmla="*/ 5286742 w 6578751"/>
              <a:gd name="connsiteY28" fmla="*/ 800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578751" h="6858000">
                <a:moveTo>
                  <a:pt x="4473617" y="4558158"/>
                </a:moveTo>
                <a:lnTo>
                  <a:pt x="5981533" y="4558158"/>
                </a:lnTo>
                <a:cubicBezTo>
                  <a:pt x="6189732" y="4558158"/>
                  <a:pt x="6388077" y="4600353"/>
                  <a:pt x="6568481" y="4676658"/>
                </a:cubicBezTo>
                <a:lnTo>
                  <a:pt x="6578751" y="4681605"/>
                </a:lnTo>
                <a:lnTo>
                  <a:pt x="6578751" y="6858000"/>
                </a:lnTo>
                <a:lnTo>
                  <a:pt x="4654376" y="6858000"/>
                </a:lnTo>
                <a:lnTo>
                  <a:pt x="4592117" y="6728758"/>
                </a:lnTo>
                <a:cubicBezTo>
                  <a:pt x="4515812" y="6548353"/>
                  <a:pt x="4473617" y="6350009"/>
                  <a:pt x="4473617" y="6141809"/>
                </a:cubicBezTo>
                <a:close/>
                <a:moveTo>
                  <a:pt x="2095137" y="4284209"/>
                </a:moveTo>
                <a:lnTo>
                  <a:pt x="4190272" y="4284209"/>
                </a:lnTo>
                <a:lnTo>
                  <a:pt x="4190272" y="6646119"/>
                </a:lnTo>
                <a:lnTo>
                  <a:pt x="4179573" y="6858000"/>
                </a:lnTo>
                <a:lnTo>
                  <a:pt x="0" y="6858000"/>
                </a:lnTo>
                <a:lnTo>
                  <a:pt x="0" y="6379344"/>
                </a:lnTo>
                <a:cubicBezTo>
                  <a:pt x="0" y="5222232"/>
                  <a:pt x="938025" y="4284209"/>
                  <a:pt x="2095137" y="4284209"/>
                </a:cubicBezTo>
                <a:close/>
                <a:moveTo>
                  <a:pt x="931037" y="863997"/>
                </a:moveTo>
                <a:lnTo>
                  <a:pt x="2438952" y="863997"/>
                </a:lnTo>
                <a:cubicBezTo>
                  <a:pt x="3271750" y="863997"/>
                  <a:pt x="3946867" y="1539114"/>
                  <a:pt x="3946867" y="2371913"/>
                </a:cubicBezTo>
                <a:lnTo>
                  <a:pt x="3946866" y="3955565"/>
                </a:lnTo>
                <a:lnTo>
                  <a:pt x="2438952" y="3955565"/>
                </a:lnTo>
                <a:cubicBezTo>
                  <a:pt x="1606154" y="3955565"/>
                  <a:pt x="931037" y="3280447"/>
                  <a:pt x="931037" y="2447649"/>
                </a:cubicBezTo>
                <a:close/>
                <a:moveTo>
                  <a:pt x="5452880" y="0"/>
                </a:moveTo>
                <a:lnTo>
                  <a:pt x="6578751" y="0"/>
                </a:lnTo>
                <a:lnTo>
                  <a:pt x="6578751" y="4261315"/>
                </a:lnTo>
                <a:lnTo>
                  <a:pt x="6499623" y="4273392"/>
                </a:lnTo>
                <a:cubicBezTo>
                  <a:pt x="6429190" y="4280545"/>
                  <a:pt x="6357727" y="4284209"/>
                  <a:pt x="6285407" y="4284209"/>
                </a:cubicBezTo>
                <a:lnTo>
                  <a:pt x="4190272" y="4284209"/>
                </a:lnTo>
                <a:lnTo>
                  <a:pt x="4190272" y="1922298"/>
                </a:lnTo>
                <a:cubicBezTo>
                  <a:pt x="4190272" y="1126783"/>
                  <a:pt x="4633635" y="434822"/>
                  <a:pt x="5286742" y="80033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7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819FF5E-932D-0041-8423-E62DB767D3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15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8D2FFFC-DF7F-46CB-2375-9C7D8699CE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95637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726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342C6900-BD22-320F-1E92-069E128671A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02775" y="2140878"/>
            <a:ext cx="3386449" cy="257624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D0705153-46ED-0D20-94C1-B45BA48030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4888" y="2140878"/>
            <a:ext cx="3386449" cy="257624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3B52F8F2-4E8C-10EC-3F87-0FA4898DCA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50663" y="2140878"/>
            <a:ext cx="3386449" cy="257624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07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03B08857-D71C-249F-A2F8-E35CD5C84D6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91375" y="2491656"/>
            <a:ext cx="1530220" cy="1530220"/>
          </a:xfrm>
          <a:custGeom>
            <a:avLst/>
            <a:gdLst>
              <a:gd name="connsiteX0" fmla="*/ 765110 w 1530220"/>
              <a:gd name="connsiteY0" fmla="*/ 0 h 1530220"/>
              <a:gd name="connsiteX1" fmla="*/ 1530220 w 1530220"/>
              <a:gd name="connsiteY1" fmla="*/ 765110 h 1530220"/>
              <a:gd name="connsiteX2" fmla="*/ 765110 w 1530220"/>
              <a:gd name="connsiteY2" fmla="*/ 1530220 h 1530220"/>
              <a:gd name="connsiteX3" fmla="*/ 0 w 1530220"/>
              <a:gd name="connsiteY3" fmla="*/ 765110 h 1530220"/>
              <a:gd name="connsiteX4" fmla="*/ 765110 w 1530220"/>
              <a:gd name="connsiteY4" fmla="*/ 0 h 153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0220" h="1530220">
                <a:moveTo>
                  <a:pt x="765110" y="0"/>
                </a:moveTo>
                <a:cubicBezTo>
                  <a:pt x="1187669" y="0"/>
                  <a:pt x="1530220" y="342551"/>
                  <a:pt x="1530220" y="765110"/>
                </a:cubicBezTo>
                <a:cubicBezTo>
                  <a:pt x="1530220" y="1187669"/>
                  <a:pt x="1187669" y="1530220"/>
                  <a:pt x="765110" y="1530220"/>
                </a:cubicBezTo>
                <a:cubicBezTo>
                  <a:pt x="342551" y="1530220"/>
                  <a:pt x="0" y="1187669"/>
                  <a:pt x="0" y="765110"/>
                </a:cubicBezTo>
                <a:cubicBezTo>
                  <a:pt x="0" y="342551"/>
                  <a:pt x="342551" y="0"/>
                  <a:pt x="765110" y="0"/>
                </a:cubicBezTo>
                <a:close/>
              </a:path>
            </a:pathLst>
          </a:cu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CB29209C-E7BE-3A3B-4765-4ECE7F949B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51052" y="2491656"/>
            <a:ext cx="1530220" cy="1530220"/>
          </a:xfrm>
          <a:custGeom>
            <a:avLst/>
            <a:gdLst>
              <a:gd name="connsiteX0" fmla="*/ 765110 w 1530220"/>
              <a:gd name="connsiteY0" fmla="*/ 0 h 1530220"/>
              <a:gd name="connsiteX1" fmla="*/ 1530220 w 1530220"/>
              <a:gd name="connsiteY1" fmla="*/ 765110 h 1530220"/>
              <a:gd name="connsiteX2" fmla="*/ 765110 w 1530220"/>
              <a:gd name="connsiteY2" fmla="*/ 1530220 h 1530220"/>
              <a:gd name="connsiteX3" fmla="*/ 0 w 1530220"/>
              <a:gd name="connsiteY3" fmla="*/ 765110 h 1530220"/>
              <a:gd name="connsiteX4" fmla="*/ 765110 w 1530220"/>
              <a:gd name="connsiteY4" fmla="*/ 0 h 153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0220" h="1530220">
                <a:moveTo>
                  <a:pt x="765110" y="0"/>
                </a:moveTo>
                <a:cubicBezTo>
                  <a:pt x="1187669" y="0"/>
                  <a:pt x="1530220" y="342551"/>
                  <a:pt x="1530220" y="765110"/>
                </a:cubicBezTo>
                <a:cubicBezTo>
                  <a:pt x="1530220" y="1187669"/>
                  <a:pt x="1187669" y="1530220"/>
                  <a:pt x="765110" y="1530220"/>
                </a:cubicBezTo>
                <a:cubicBezTo>
                  <a:pt x="342551" y="1530220"/>
                  <a:pt x="0" y="1187669"/>
                  <a:pt x="0" y="765110"/>
                </a:cubicBezTo>
                <a:cubicBezTo>
                  <a:pt x="0" y="342551"/>
                  <a:pt x="342551" y="0"/>
                  <a:pt x="765110" y="0"/>
                </a:cubicBezTo>
                <a:close/>
              </a:path>
            </a:pathLst>
          </a:cu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C3067343-FAE7-5F2A-6AF0-8806BEEE95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10729" y="2491656"/>
            <a:ext cx="1530220" cy="1530220"/>
          </a:xfrm>
          <a:custGeom>
            <a:avLst/>
            <a:gdLst>
              <a:gd name="connsiteX0" fmla="*/ 765110 w 1530220"/>
              <a:gd name="connsiteY0" fmla="*/ 0 h 1530220"/>
              <a:gd name="connsiteX1" fmla="*/ 1530220 w 1530220"/>
              <a:gd name="connsiteY1" fmla="*/ 765110 h 1530220"/>
              <a:gd name="connsiteX2" fmla="*/ 765110 w 1530220"/>
              <a:gd name="connsiteY2" fmla="*/ 1530220 h 1530220"/>
              <a:gd name="connsiteX3" fmla="*/ 0 w 1530220"/>
              <a:gd name="connsiteY3" fmla="*/ 765110 h 1530220"/>
              <a:gd name="connsiteX4" fmla="*/ 765110 w 1530220"/>
              <a:gd name="connsiteY4" fmla="*/ 0 h 153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0220" h="1530220">
                <a:moveTo>
                  <a:pt x="765110" y="0"/>
                </a:moveTo>
                <a:cubicBezTo>
                  <a:pt x="1187669" y="0"/>
                  <a:pt x="1530220" y="342551"/>
                  <a:pt x="1530220" y="765110"/>
                </a:cubicBezTo>
                <a:cubicBezTo>
                  <a:pt x="1530220" y="1187669"/>
                  <a:pt x="1187669" y="1530220"/>
                  <a:pt x="765110" y="1530220"/>
                </a:cubicBezTo>
                <a:cubicBezTo>
                  <a:pt x="342551" y="1530220"/>
                  <a:pt x="0" y="1187669"/>
                  <a:pt x="0" y="765110"/>
                </a:cubicBezTo>
                <a:cubicBezTo>
                  <a:pt x="0" y="342551"/>
                  <a:pt x="342551" y="0"/>
                  <a:pt x="765110" y="0"/>
                </a:cubicBezTo>
                <a:close/>
              </a:path>
            </a:pathLst>
          </a:cu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FCE3F090-3E9A-FE23-ABB8-6E5C14AB56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70406" y="2491656"/>
            <a:ext cx="1530220" cy="1530220"/>
          </a:xfrm>
          <a:custGeom>
            <a:avLst/>
            <a:gdLst>
              <a:gd name="connsiteX0" fmla="*/ 765110 w 1530220"/>
              <a:gd name="connsiteY0" fmla="*/ 0 h 1530220"/>
              <a:gd name="connsiteX1" fmla="*/ 1530220 w 1530220"/>
              <a:gd name="connsiteY1" fmla="*/ 765110 h 1530220"/>
              <a:gd name="connsiteX2" fmla="*/ 765110 w 1530220"/>
              <a:gd name="connsiteY2" fmla="*/ 1530220 h 1530220"/>
              <a:gd name="connsiteX3" fmla="*/ 0 w 1530220"/>
              <a:gd name="connsiteY3" fmla="*/ 765110 h 1530220"/>
              <a:gd name="connsiteX4" fmla="*/ 765110 w 1530220"/>
              <a:gd name="connsiteY4" fmla="*/ 0 h 153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0220" h="1530220">
                <a:moveTo>
                  <a:pt x="765110" y="0"/>
                </a:moveTo>
                <a:cubicBezTo>
                  <a:pt x="1187669" y="0"/>
                  <a:pt x="1530220" y="342551"/>
                  <a:pt x="1530220" y="765110"/>
                </a:cubicBezTo>
                <a:cubicBezTo>
                  <a:pt x="1530220" y="1187669"/>
                  <a:pt x="1187669" y="1530220"/>
                  <a:pt x="765110" y="1530220"/>
                </a:cubicBezTo>
                <a:cubicBezTo>
                  <a:pt x="342551" y="1530220"/>
                  <a:pt x="0" y="1187669"/>
                  <a:pt x="0" y="765110"/>
                </a:cubicBezTo>
                <a:cubicBezTo>
                  <a:pt x="0" y="342551"/>
                  <a:pt x="342551" y="0"/>
                  <a:pt x="765110" y="0"/>
                </a:cubicBezTo>
                <a:close/>
              </a:path>
            </a:pathLst>
          </a:cu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66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6">
            <a:extLst>
              <a:ext uri="{FF2B5EF4-FFF2-40B4-BE49-F238E27FC236}">
                <a16:creationId xmlns:a16="http://schemas.microsoft.com/office/drawing/2014/main" id="{C0CDDC76-2916-BA22-8E2A-59C302FAC0A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800850" y="571500"/>
            <a:ext cx="4819650" cy="5715000"/>
          </a:xfrm>
          <a:custGeom>
            <a:avLst/>
            <a:gdLst>
              <a:gd name="connsiteX0" fmla="*/ 2409825 w 4819650"/>
              <a:gd name="connsiteY0" fmla="*/ 0 h 5715000"/>
              <a:gd name="connsiteX1" fmla="*/ 4819650 w 4819650"/>
              <a:gd name="connsiteY1" fmla="*/ 0 h 5715000"/>
              <a:gd name="connsiteX2" fmla="*/ 4819650 w 4819650"/>
              <a:gd name="connsiteY2" fmla="*/ 3305175 h 5715000"/>
              <a:gd name="connsiteX3" fmla="*/ 2409825 w 4819650"/>
              <a:gd name="connsiteY3" fmla="*/ 5715000 h 5715000"/>
              <a:gd name="connsiteX4" fmla="*/ 0 w 4819650"/>
              <a:gd name="connsiteY4" fmla="*/ 5715000 h 5715000"/>
              <a:gd name="connsiteX5" fmla="*/ 0 w 4819650"/>
              <a:gd name="connsiteY5" fmla="*/ 2409825 h 5715000"/>
              <a:gd name="connsiteX6" fmla="*/ 2409825 w 4819650"/>
              <a:gd name="connsiteY6" fmla="*/ 0 h 571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9650" h="5715000">
                <a:moveTo>
                  <a:pt x="2409825" y="0"/>
                </a:moveTo>
                <a:lnTo>
                  <a:pt x="4819650" y="0"/>
                </a:lnTo>
                <a:lnTo>
                  <a:pt x="4819650" y="3305175"/>
                </a:lnTo>
                <a:cubicBezTo>
                  <a:pt x="4819650" y="4636085"/>
                  <a:pt x="3740735" y="5715000"/>
                  <a:pt x="2409825" y="5715000"/>
                </a:cubicBezTo>
                <a:lnTo>
                  <a:pt x="0" y="5715000"/>
                </a:lnTo>
                <a:lnTo>
                  <a:pt x="0" y="2409825"/>
                </a:lnTo>
                <a:cubicBezTo>
                  <a:pt x="0" y="1078915"/>
                  <a:pt x="1078915" y="0"/>
                  <a:pt x="2409825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67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rgbClr val="184C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6F10793F-86DE-88B8-FF3D-A839FBEF20D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683125" y="3111782"/>
            <a:ext cx="2825750" cy="1619770"/>
          </a:xfrm>
          <a:custGeom>
            <a:avLst/>
            <a:gdLst>
              <a:gd name="connsiteX0" fmla="*/ 51146 w 2825750"/>
              <a:gd name="connsiteY0" fmla="*/ 0 h 1619770"/>
              <a:gd name="connsiteX1" fmla="*/ 2774604 w 2825750"/>
              <a:gd name="connsiteY1" fmla="*/ 0 h 1619770"/>
              <a:gd name="connsiteX2" fmla="*/ 2825750 w 2825750"/>
              <a:gd name="connsiteY2" fmla="*/ 43620 h 1619770"/>
              <a:gd name="connsiteX3" fmla="*/ 2825750 w 2825750"/>
              <a:gd name="connsiteY3" fmla="*/ 1576150 h 1619770"/>
              <a:gd name="connsiteX4" fmla="*/ 2774604 w 2825750"/>
              <a:gd name="connsiteY4" fmla="*/ 1619770 h 1619770"/>
              <a:gd name="connsiteX5" fmla="*/ 51146 w 2825750"/>
              <a:gd name="connsiteY5" fmla="*/ 1619770 h 1619770"/>
              <a:gd name="connsiteX6" fmla="*/ 0 w 2825750"/>
              <a:gd name="connsiteY6" fmla="*/ 1576150 h 1619770"/>
              <a:gd name="connsiteX7" fmla="*/ 0 w 2825750"/>
              <a:gd name="connsiteY7" fmla="*/ 43620 h 1619770"/>
              <a:gd name="connsiteX8" fmla="*/ 51146 w 2825750"/>
              <a:gd name="connsiteY8" fmla="*/ 0 h 1619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25750" h="1619770">
                <a:moveTo>
                  <a:pt x="51146" y="0"/>
                </a:moveTo>
                <a:lnTo>
                  <a:pt x="2774604" y="0"/>
                </a:lnTo>
                <a:cubicBezTo>
                  <a:pt x="2802852" y="0"/>
                  <a:pt x="2825750" y="19529"/>
                  <a:pt x="2825750" y="43620"/>
                </a:cubicBezTo>
                <a:lnTo>
                  <a:pt x="2825750" y="1576150"/>
                </a:lnTo>
                <a:cubicBezTo>
                  <a:pt x="2825750" y="1600241"/>
                  <a:pt x="2802852" y="1619770"/>
                  <a:pt x="2774604" y="1619770"/>
                </a:cubicBezTo>
                <a:lnTo>
                  <a:pt x="51146" y="1619770"/>
                </a:lnTo>
                <a:cubicBezTo>
                  <a:pt x="22899" y="1619770"/>
                  <a:pt x="0" y="1600241"/>
                  <a:pt x="0" y="1576150"/>
                </a:cubicBezTo>
                <a:lnTo>
                  <a:pt x="0" y="43620"/>
                </a:lnTo>
                <a:cubicBezTo>
                  <a:pt x="0" y="19529"/>
                  <a:pt x="22899" y="0"/>
                  <a:pt x="51146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987E01FB-7E0C-157D-0F29-F2244A575FE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149357" y="3111782"/>
            <a:ext cx="2825750" cy="1619770"/>
          </a:xfrm>
          <a:custGeom>
            <a:avLst/>
            <a:gdLst>
              <a:gd name="connsiteX0" fmla="*/ 51146 w 2825750"/>
              <a:gd name="connsiteY0" fmla="*/ 0 h 1619770"/>
              <a:gd name="connsiteX1" fmla="*/ 2774604 w 2825750"/>
              <a:gd name="connsiteY1" fmla="*/ 0 h 1619770"/>
              <a:gd name="connsiteX2" fmla="*/ 2825750 w 2825750"/>
              <a:gd name="connsiteY2" fmla="*/ 43620 h 1619770"/>
              <a:gd name="connsiteX3" fmla="*/ 2825750 w 2825750"/>
              <a:gd name="connsiteY3" fmla="*/ 1576150 h 1619770"/>
              <a:gd name="connsiteX4" fmla="*/ 2774604 w 2825750"/>
              <a:gd name="connsiteY4" fmla="*/ 1619770 h 1619770"/>
              <a:gd name="connsiteX5" fmla="*/ 51146 w 2825750"/>
              <a:gd name="connsiteY5" fmla="*/ 1619770 h 1619770"/>
              <a:gd name="connsiteX6" fmla="*/ 0 w 2825750"/>
              <a:gd name="connsiteY6" fmla="*/ 1576150 h 1619770"/>
              <a:gd name="connsiteX7" fmla="*/ 0 w 2825750"/>
              <a:gd name="connsiteY7" fmla="*/ 43620 h 1619770"/>
              <a:gd name="connsiteX8" fmla="*/ 51146 w 2825750"/>
              <a:gd name="connsiteY8" fmla="*/ 0 h 1619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25750" h="1619770">
                <a:moveTo>
                  <a:pt x="51146" y="0"/>
                </a:moveTo>
                <a:lnTo>
                  <a:pt x="2774604" y="0"/>
                </a:lnTo>
                <a:cubicBezTo>
                  <a:pt x="2802852" y="0"/>
                  <a:pt x="2825750" y="19529"/>
                  <a:pt x="2825750" y="43620"/>
                </a:cubicBezTo>
                <a:lnTo>
                  <a:pt x="2825750" y="1576150"/>
                </a:lnTo>
                <a:cubicBezTo>
                  <a:pt x="2825750" y="1600241"/>
                  <a:pt x="2802852" y="1619770"/>
                  <a:pt x="2774604" y="1619770"/>
                </a:cubicBezTo>
                <a:lnTo>
                  <a:pt x="51146" y="1619770"/>
                </a:lnTo>
                <a:cubicBezTo>
                  <a:pt x="22899" y="1619770"/>
                  <a:pt x="0" y="1600241"/>
                  <a:pt x="0" y="1576150"/>
                </a:cubicBezTo>
                <a:lnTo>
                  <a:pt x="0" y="43620"/>
                </a:lnTo>
                <a:cubicBezTo>
                  <a:pt x="0" y="19529"/>
                  <a:pt x="22899" y="0"/>
                  <a:pt x="51146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5A96B703-F0C3-7B4B-F163-71A959E0C4F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216893" y="3111782"/>
            <a:ext cx="2825750" cy="1619770"/>
          </a:xfrm>
          <a:custGeom>
            <a:avLst/>
            <a:gdLst>
              <a:gd name="connsiteX0" fmla="*/ 51146 w 2825750"/>
              <a:gd name="connsiteY0" fmla="*/ 0 h 1619770"/>
              <a:gd name="connsiteX1" fmla="*/ 2774604 w 2825750"/>
              <a:gd name="connsiteY1" fmla="*/ 0 h 1619770"/>
              <a:gd name="connsiteX2" fmla="*/ 2825750 w 2825750"/>
              <a:gd name="connsiteY2" fmla="*/ 43620 h 1619770"/>
              <a:gd name="connsiteX3" fmla="*/ 2825750 w 2825750"/>
              <a:gd name="connsiteY3" fmla="*/ 1576150 h 1619770"/>
              <a:gd name="connsiteX4" fmla="*/ 2774604 w 2825750"/>
              <a:gd name="connsiteY4" fmla="*/ 1619770 h 1619770"/>
              <a:gd name="connsiteX5" fmla="*/ 51146 w 2825750"/>
              <a:gd name="connsiteY5" fmla="*/ 1619770 h 1619770"/>
              <a:gd name="connsiteX6" fmla="*/ 0 w 2825750"/>
              <a:gd name="connsiteY6" fmla="*/ 1576150 h 1619770"/>
              <a:gd name="connsiteX7" fmla="*/ 0 w 2825750"/>
              <a:gd name="connsiteY7" fmla="*/ 43620 h 1619770"/>
              <a:gd name="connsiteX8" fmla="*/ 51146 w 2825750"/>
              <a:gd name="connsiteY8" fmla="*/ 0 h 1619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25750" h="1619770">
                <a:moveTo>
                  <a:pt x="51146" y="0"/>
                </a:moveTo>
                <a:lnTo>
                  <a:pt x="2774604" y="0"/>
                </a:lnTo>
                <a:cubicBezTo>
                  <a:pt x="2802852" y="0"/>
                  <a:pt x="2825750" y="19529"/>
                  <a:pt x="2825750" y="43620"/>
                </a:cubicBezTo>
                <a:lnTo>
                  <a:pt x="2825750" y="1576150"/>
                </a:lnTo>
                <a:cubicBezTo>
                  <a:pt x="2825750" y="1600241"/>
                  <a:pt x="2802852" y="1619770"/>
                  <a:pt x="2774604" y="1619770"/>
                </a:cubicBezTo>
                <a:lnTo>
                  <a:pt x="51146" y="1619770"/>
                </a:lnTo>
                <a:cubicBezTo>
                  <a:pt x="22899" y="1619770"/>
                  <a:pt x="0" y="1600241"/>
                  <a:pt x="0" y="1576150"/>
                </a:cubicBezTo>
                <a:lnTo>
                  <a:pt x="0" y="43620"/>
                </a:lnTo>
                <a:cubicBezTo>
                  <a:pt x="0" y="19529"/>
                  <a:pt x="22899" y="0"/>
                  <a:pt x="51146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788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82AC91F6-89BF-9163-9C50-018B1962A98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455306" y="723899"/>
            <a:ext cx="3188606" cy="2314575"/>
          </a:xfrm>
          <a:prstGeom prst="roundRect">
            <a:avLst>
              <a:gd name="adj" fmla="val 2693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4287E846-0AD5-5CDC-271A-6834D2BC368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455304" y="3295650"/>
            <a:ext cx="3188605" cy="2838450"/>
          </a:xfrm>
          <a:prstGeom prst="roundRect">
            <a:avLst>
              <a:gd name="adj" fmla="val 2693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83299B14-718D-FA6C-3A19-42CA972810B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723900"/>
            <a:ext cx="3188605" cy="5412872"/>
          </a:xfrm>
          <a:custGeom>
            <a:avLst/>
            <a:gdLst>
              <a:gd name="connsiteX0" fmla="*/ 0 w 3188605"/>
              <a:gd name="connsiteY0" fmla="*/ 0 h 5412872"/>
              <a:gd name="connsiteX1" fmla="*/ 3044447 w 3188605"/>
              <a:gd name="connsiteY1" fmla="*/ 0 h 5412872"/>
              <a:gd name="connsiteX2" fmla="*/ 3188605 w 3188605"/>
              <a:gd name="connsiteY2" fmla="*/ 144158 h 5412872"/>
              <a:gd name="connsiteX3" fmla="*/ 3188605 w 3188605"/>
              <a:gd name="connsiteY3" fmla="*/ 5268714 h 5412872"/>
              <a:gd name="connsiteX4" fmla="*/ 3044447 w 3188605"/>
              <a:gd name="connsiteY4" fmla="*/ 5412872 h 5412872"/>
              <a:gd name="connsiteX5" fmla="*/ 0 w 3188605"/>
              <a:gd name="connsiteY5" fmla="*/ 5412872 h 5412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88605" h="5412872">
                <a:moveTo>
                  <a:pt x="0" y="0"/>
                </a:moveTo>
                <a:lnTo>
                  <a:pt x="3044447" y="0"/>
                </a:lnTo>
                <a:cubicBezTo>
                  <a:pt x="3124063" y="0"/>
                  <a:pt x="3188605" y="64542"/>
                  <a:pt x="3188605" y="144158"/>
                </a:cubicBezTo>
                <a:lnTo>
                  <a:pt x="3188605" y="5268714"/>
                </a:lnTo>
                <a:cubicBezTo>
                  <a:pt x="3188605" y="5348330"/>
                  <a:pt x="3124063" y="5412872"/>
                  <a:pt x="3044447" y="5412872"/>
                </a:cubicBezTo>
                <a:lnTo>
                  <a:pt x="0" y="5412872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800" b="1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22251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E8AE835-06AE-2D4A-488C-2162E1A89F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27100" y="0"/>
            <a:ext cx="4864901" cy="2980780"/>
          </a:xfrm>
          <a:custGeom>
            <a:avLst/>
            <a:gdLst>
              <a:gd name="connsiteX0" fmla="*/ 0 w 4864901"/>
              <a:gd name="connsiteY0" fmla="*/ 0 h 2980780"/>
              <a:gd name="connsiteX1" fmla="*/ 4864901 w 4864901"/>
              <a:gd name="connsiteY1" fmla="*/ 0 h 2980780"/>
              <a:gd name="connsiteX2" fmla="*/ 4864901 w 4864901"/>
              <a:gd name="connsiteY2" fmla="*/ 2980780 h 2980780"/>
              <a:gd name="connsiteX3" fmla="*/ 496807 w 4864901"/>
              <a:gd name="connsiteY3" fmla="*/ 2980780 h 2980780"/>
              <a:gd name="connsiteX4" fmla="*/ 0 w 4864901"/>
              <a:gd name="connsiteY4" fmla="*/ 2483973 h 2980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4901" h="2980780">
                <a:moveTo>
                  <a:pt x="0" y="0"/>
                </a:moveTo>
                <a:lnTo>
                  <a:pt x="4864901" y="0"/>
                </a:lnTo>
                <a:lnTo>
                  <a:pt x="4864901" y="2980780"/>
                </a:lnTo>
                <a:lnTo>
                  <a:pt x="496807" y="2980780"/>
                </a:lnTo>
                <a:cubicBezTo>
                  <a:pt x="222428" y="2980780"/>
                  <a:pt x="0" y="2758352"/>
                  <a:pt x="0" y="2483973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3E5C5D41-AC1F-C086-E46E-2827E8164D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2980780"/>
            <a:ext cx="3943350" cy="3877220"/>
          </a:xfrm>
          <a:prstGeom prst="round1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818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90227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AC104F-8CD2-5541-6029-B1D5E9AC0512}"/>
              </a:ext>
            </a:extLst>
          </p:cNvPr>
          <p:cNvSpPr/>
          <p:nvPr userDrawn="1"/>
        </p:nvSpPr>
        <p:spPr>
          <a:xfrm>
            <a:off x="9277350" y="0"/>
            <a:ext cx="2914650" cy="6858000"/>
          </a:xfrm>
          <a:prstGeom prst="rect">
            <a:avLst/>
          </a:prstGeom>
          <a:solidFill>
            <a:srgbClr val="184C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DFFB0A83-A6CD-0199-8369-2E7E3BC460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24775" y="1107051"/>
            <a:ext cx="3105150" cy="6600825"/>
          </a:xfrm>
          <a:prstGeom prst="roundRect">
            <a:avLst>
              <a:gd name="adj" fmla="val 11280"/>
            </a:avLst>
          </a:prstGeom>
          <a:pattFill prst="pct10">
            <a:fgClr>
              <a:srgbClr val="0D0D0D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21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AE365C2-C78F-C811-C464-AF81256BCD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6922" y="664821"/>
            <a:ext cx="4170744" cy="5528357"/>
          </a:xfrm>
          <a:prstGeom prst="round2DiagRect">
            <a:avLst>
              <a:gd name="adj1" fmla="val 32208"/>
              <a:gd name="adj2" fmla="val 0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8694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4C2CE34-4D8D-4969-C4D3-3F12D6D568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33900" y="1159330"/>
            <a:ext cx="3124201" cy="4539343"/>
          </a:xfrm>
          <a:custGeom>
            <a:avLst/>
            <a:gdLst>
              <a:gd name="connsiteX0" fmla="*/ 0 w 3124201"/>
              <a:gd name="connsiteY0" fmla="*/ 0 h 4539343"/>
              <a:gd name="connsiteX1" fmla="*/ 3124201 w 3124201"/>
              <a:gd name="connsiteY1" fmla="*/ 0 h 4539343"/>
              <a:gd name="connsiteX2" fmla="*/ 3124201 w 3124201"/>
              <a:gd name="connsiteY2" fmla="*/ 4539343 h 4539343"/>
              <a:gd name="connsiteX3" fmla="*/ 0 w 3124201"/>
              <a:gd name="connsiteY3" fmla="*/ 4539343 h 453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24201" h="4539343">
                <a:moveTo>
                  <a:pt x="0" y="0"/>
                </a:moveTo>
                <a:lnTo>
                  <a:pt x="3124201" y="0"/>
                </a:lnTo>
                <a:lnTo>
                  <a:pt x="3124201" y="4539343"/>
                </a:lnTo>
                <a:lnTo>
                  <a:pt x="0" y="4539343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Picture Placeholder 15">
            <a:extLst>
              <a:ext uri="{FF2B5EF4-FFF2-40B4-BE49-F238E27FC236}">
                <a16:creationId xmlns:a16="http://schemas.microsoft.com/office/drawing/2014/main" id="{80E9466A-43B4-9849-9DE3-38B1A1F7A535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308858" y="3582889"/>
            <a:ext cx="1422880" cy="1422880"/>
          </a:xfrm>
          <a:custGeom>
            <a:avLst/>
            <a:gdLst>
              <a:gd name="connsiteX0" fmla="*/ 711440 w 1422880"/>
              <a:gd name="connsiteY0" fmla="*/ 0 h 1422880"/>
              <a:gd name="connsiteX1" fmla="*/ 1422880 w 1422880"/>
              <a:gd name="connsiteY1" fmla="*/ 711440 h 1422880"/>
              <a:gd name="connsiteX2" fmla="*/ 711440 w 1422880"/>
              <a:gd name="connsiteY2" fmla="*/ 1422880 h 1422880"/>
              <a:gd name="connsiteX3" fmla="*/ 0 w 1422880"/>
              <a:gd name="connsiteY3" fmla="*/ 711440 h 1422880"/>
              <a:gd name="connsiteX4" fmla="*/ 711440 w 1422880"/>
              <a:gd name="connsiteY4" fmla="*/ 0 h 142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2880" h="1422880">
                <a:moveTo>
                  <a:pt x="711440" y="0"/>
                </a:moveTo>
                <a:cubicBezTo>
                  <a:pt x="1104357" y="0"/>
                  <a:pt x="1422880" y="318523"/>
                  <a:pt x="1422880" y="711440"/>
                </a:cubicBezTo>
                <a:cubicBezTo>
                  <a:pt x="1422880" y="1104357"/>
                  <a:pt x="1104357" y="1422880"/>
                  <a:pt x="711440" y="1422880"/>
                </a:cubicBezTo>
                <a:cubicBezTo>
                  <a:pt x="318523" y="1422880"/>
                  <a:pt x="0" y="1104357"/>
                  <a:pt x="0" y="711440"/>
                </a:cubicBezTo>
                <a:cubicBezTo>
                  <a:pt x="0" y="318523"/>
                  <a:pt x="318523" y="0"/>
                  <a:pt x="711440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" name="Picture Placeholder 14">
            <a:extLst>
              <a:ext uri="{FF2B5EF4-FFF2-40B4-BE49-F238E27FC236}">
                <a16:creationId xmlns:a16="http://schemas.microsoft.com/office/drawing/2014/main" id="{83DF630A-8053-2CD5-ADE9-5D404A91422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308858" y="477049"/>
            <a:ext cx="1422880" cy="1422880"/>
          </a:xfrm>
          <a:custGeom>
            <a:avLst/>
            <a:gdLst>
              <a:gd name="connsiteX0" fmla="*/ 711440 w 1422880"/>
              <a:gd name="connsiteY0" fmla="*/ 0 h 1422880"/>
              <a:gd name="connsiteX1" fmla="*/ 1422880 w 1422880"/>
              <a:gd name="connsiteY1" fmla="*/ 711440 h 1422880"/>
              <a:gd name="connsiteX2" fmla="*/ 711440 w 1422880"/>
              <a:gd name="connsiteY2" fmla="*/ 1422880 h 1422880"/>
              <a:gd name="connsiteX3" fmla="*/ 0 w 1422880"/>
              <a:gd name="connsiteY3" fmla="*/ 711440 h 1422880"/>
              <a:gd name="connsiteX4" fmla="*/ 711440 w 1422880"/>
              <a:gd name="connsiteY4" fmla="*/ 0 h 142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2880" h="1422880">
                <a:moveTo>
                  <a:pt x="711440" y="0"/>
                </a:moveTo>
                <a:cubicBezTo>
                  <a:pt x="1104357" y="0"/>
                  <a:pt x="1422880" y="318523"/>
                  <a:pt x="1422880" y="711440"/>
                </a:cubicBezTo>
                <a:cubicBezTo>
                  <a:pt x="1422880" y="1104357"/>
                  <a:pt x="1104357" y="1422880"/>
                  <a:pt x="711440" y="1422880"/>
                </a:cubicBezTo>
                <a:cubicBezTo>
                  <a:pt x="318523" y="1422880"/>
                  <a:pt x="0" y="1104357"/>
                  <a:pt x="0" y="711440"/>
                </a:cubicBezTo>
                <a:cubicBezTo>
                  <a:pt x="0" y="318523"/>
                  <a:pt x="318523" y="0"/>
                  <a:pt x="711440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0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4138155-649B-5913-2B05-03769C7AADD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72884" y="-1"/>
            <a:ext cx="4019115" cy="4279741"/>
          </a:xfrm>
          <a:custGeom>
            <a:avLst/>
            <a:gdLst>
              <a:gd name="connsiteX0" fmla="*/ 2009558 w 4019115"/>
              <a:gd name="connsiteY0" fmla="*/ 0 h 4279741"/>
              <a:gd name="connsiteX1" fmla="*/ 4019115 w 4019115"/>
              <a:gd name="connsiteY1" fmla="*/ 0 h 4279741"/>
              <a:gd name="connsiteX2" fmla="*/ 4019115 w 4019115"/>
              <a:gd name="connsiteY2" fmla="*/ 2270183 h 4279741"/>
              <a:gd name="connsiteX3" fmla="*/ 2009557 w 4019115"/>
              <a:gd name="connsiteY3" fmla="*/ 4279741 h 4279741"/>
              <a:gd name="connsiteX4" fmla="*/ 0 w 4019115"/>
              <a:gd name="connsiteY4" fmla="*/ 4279740 h 4279741"/>
              <a:gd name="connsiteX5" fmla="*/ 0 w 4019115"/>
              <a:gd name="connsiteY5" fmla="*/ 2009558 h 4279741"/>
              <a:gd name="connsiteX6" fmla="*/ 2009558 w 4019115"/>
              <a:gd name="connsiteY6" fmla="*/ 0 h 4279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19115" h="4279741">
                <a:moveTo>
                  <a:pt x="2009558" y="0"/>
                </a:moveTo>
                <a:lnTo>
                  <a:pt x="4019115" y="0"/>
                </a:lnTo>
                <a:lnTo>
                  <a:pt x="4019115" y="2270183"/>
                </a:lnTo>
                <a:cubicBezTo>
                  <a:pt x="4019115" y="3380031"/>
                  <a:pt x="3119405" y="4279741"/>
                  <a:pt x="2009557" y="4279741"/>
                </a:cubicBezTo>
                <a:lnTo>
                  <a:pt x="0" y="4279740"/>
                </a:lnTo>
                <a:lnTo>
                  <a:pt x="0" y="2009558"/>
                </a:lnTo>
                <a:cubicBezTo>
                  <a:pt x="0" y="899710"/>
                  <a:pt x="899710" y="0"/>
                  <a:pt x="2009558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ABB5A83-3A69-9249-B49B-AED065905E6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289131"/>
            <a:ext cx="4019115" cy="4279741"/>
          </a:xfrm>
          <a:custGeom>
            <a:avLst/>
            <a:gdLst>
              <a:gd name="connsiteX0" fmla="*/ 2009558 w 4019115"/>
              <a:gd name="connsiteY0" fmla="*/ 0 h 4279741"/>
              <a:gd name="connsiteX1" fmla="*/ 4019115 w 4019115"/>
              <a:gd name="connsiteY1" fmla="*/ 0 h 4279741"/>
              <a:gd name="connsiteX2" fmla="*/ 4019115 w 4019115"/>
              <a:gd name="connsiteY2" fmla="*/ 2270183 h 4279741"/>
              <a:gd name="connsiteX3" fmla="*/ 2009557 w 4019115"/>
              <a:gd name="connsiteY3" fmla="*/ 4279741 h 4279741"/>
              <a:gd name="connsiteX4" fmla="*/ 0 w 4019115"/>
              <a:gd name="connsiteY4" fmla="*/ 4279740 h 4279741"/>
              <a:gd name="connsiteX5" fmla="*/ 0 w 4019115"/>
              <a:gd name="connsiteY5" fmla="*/ 2009558 h 4279741"/>
              <a:gd name="connsiteX6" fmla="*/ 2009558 w 4019115"/>
              <a:gd name="connsiteY6" fmla="*/ 0 h 4279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19115" h="4279741">
                <a:moveTo>
                  <a:pt x="2009558" y="0"/>
                </a:moveTo>
                <a:lnTo>
                  <a:pt x="4019115" y="0"/>
                </a:lnTo>
                <a:lnTo>
                  <a:pt x="4019115" y="2270183"/>
                </a:lnTo>
                <a:cubicBezTo>
                  <a:pt x="4019115" y="3380031"/>
                  <a:pt x="3119405" y="4279741"/>
                  <a:pt x="2009557" y="4279741"/>
                </a:cubicBezTo>
                <a:lnTo>
                  <a:pt x="0" y="4279740"/>
                </a:lnTo>
                <a:lnTo>
                  <a:pt x="0" y="2009558"/>
                </a:lnTo>
                <a:cubicBezTo>
                  <a:pt x="0" y="899710"/>
                  <a:pt x="899710" y="0"/>
                  <a:pt x="2009558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9845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AEA54A5C-F593-A623-D9D9-4B2EFA016A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66271" y="0"/>
            <a:ext cx="5525729" cy="68580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891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D70CC8-7F18-6E3C-771D-4D01C8AA44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6921" y="3264061"/>
            <a:ext cx="7400081" cy="2929117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668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184C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CA06F675-9B34-DF32-3030-CF089BAD4D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019800"/>
          </a:xfrm>
          <a:custGeom>
            <a:avLst/>
            <a:gdLst>
              <a:gd name="connsiteX0" fmla="*/ 16716 w 6096000"/>
              <a:gd name="connsiteY0" fmla="*/ 0 h 6019800"/>
              <a:gd name="connsiteX1" fmla="*/ 6096000 w 6096000"/>
              <a:gd name="connsiteY1" fmla="*/ 0 h 6019800"/>
              <a:gd name="connsiteX2" fmla="*/ 6096000 w 6096000"/>
              <a:gd name="connsiteY2" fmla="*/ 6019800 h 6019800"/>
              <a:gd name="connsiteX3" fmla="*/ 2444916 w 6096000"/>
              <a:gd name="connsiteY3" fmla="*/ 6019800 h 6019800"/>
              <a:gd name="connsiteX4" fmla="*/ 1536154 w 6096000"/>
              <a:gd name="connsiteY4" fmla="*/ 5845090 h 6019800"/>
              <a:gd name="connsiteX5" fmla="*/ 81 w 6096000"/>
              <a:gd name="connsiteY5" fmla="*/ 3546352 h 6019800"/>
              <a:gd name="connsiteX6" fmla="*/ 12008 w 6096000"/>
              <a:gd name="connsiteY6" fmla="*/ 1684385 h 6019800"/>
              <a:gd name="connsiteX7" fmla="*/ 16759 w 6096000"/>
              <a:gd name="connsiteY7" fmla="*/ 207169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0" h="6019800">
                <a:moveTo>
                  <a:pt x="16716" y="0"/>
                </a:moveTo>
                <a:lnTo>
                  <a:pt x="6096000" y="0"/>
                </a:lnTo>
                <a:lnTo>
                  <a:pt x="6096000" y="6019800"/>
                </a:lnTo>
                <a:lnTo>
                  <a:pt x="2444916" y="6019800"/>
                </a:lnTo>
                <a:cubicBezTo>
                  <a:pt x="2122915" y="6019800"/>
                  <a:pt x="1816414" y="5957576"/>
                  <a:pt x="1536154" y="5845090"/>
                </a:cubicBezTo>
                <a:cubicBezTo>
                  <a:pt x="629774" y="5481315"/>
                  <a:pt x="-8268" y="4587427"/>
                  <a:pt x="81" y="3546352"/>
                </a:cubicBezTo>
                <a:cubicBezTo>
                  <a:pt x="4850" y="2956411"/>
                  <a:pt x="9622" y="2313816"/>
                  <a:pt x="12008" y="1684385"/>
                </a:cubicBezTo>
                <a:cubicBezTo>
                  <a:pt x="14989" y="1172075"/>
                  <a:pt x="16573" y="668178"/>
                  <a:pt x="16759" y="207169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099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1EBA58A-F763-E320-8166-DAD98652AC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638801" cy="6858000"/>
          </a:xfrm>
          <a:custGeom>
            <a:avLst/>
            <a:gdLst>
              <a:gd name="connsiteX0" fmla="*/ 0 w 5638801"/>
              <a:gd name="connsiteY0" fmla="*/ 0 h 6858000"/>
              <a:gd name="connsiteX1" fmla="*/ 4023702 w 5638801"/>
              <a:gd name="connsiteY1" fmla="*/ 0 h 6858000"/>
              <a:gd name="connsiteX2" fmla="*/ 4181686 w 5638801"/>
              <a:gd name="connsiteY2" fmla="*/ 136850 h 6858000"/>
              <a:gd name="connsiteX3" fmla="*/ 5638801 w 5638801"/>
              <a:gd name="connsiteY3" fmla="*/ 3429000 h 6858000"/>
              <a:gd name="connsiteX4" fmla="*/ 4181686 w 5638801"/>
              <a:gd name="connsiteY4" fmla="*/ 6721151 h 6858000"/>
              <a:gd name="connsiteX5" fmla="*/ 4023702 w 5638801"/>
              <a:gd name="connsiteY5" fmla="*/ 6858000 h 6858000"/>
              <a:gd name="connsiteX6" fmla="*/ 0 w 56388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38801" h="6858000">
                <a:moveTo>
                  <a:pt x="0" y="0"/>
                </a:moveTo>
                <a:lnTo>
                  <a:pt x="4023702" y="0"/>
                </a:lnTo>
                <a:lnTo>
                  <a:pt x="4181686" y="136850"/>
                </a:lnTo>
                <a:cubicBezTo>
                  <a:pt x="5076823" y="950429"/>
                  <a:pt x="5638801" y="2124086"/>
                  <a:pt x="5638801" y="3429000"/>
                </a:cubicBezTo>
                <a:cubicBezTo>
                  <a:pt x="5638801" y="4733914"/>
                  <a:pt x="5076823" y="5907571"/>
                  <a:pt x="4181686" y="6721151"/>
                </a:cubicBezTo>
                <a:lnTo>
                  <a:pt x="4023702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865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3837DF8-10B8-0527-D1FB-3C89BC86AA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97614" y="3113071"/>
            <a:ext cx="3148228" cy="2967037"/>
          </a:xfrm>
          <a:custGeom>
            <a:avLst/>
            <a:gdLst>
              <a:gd name="connsiteX0" fmla="*/ 106635 w 3148228"/>
              <a:gd name="connsiteY0" fmla="*/ 0 h 2967037"/>
              <a:gd name="connsiteX1" fmla="*/ 3041593 w 3148228"/>
              <a:gd name="connsiteY1" fmla="*/ 0 h 2967037"/>
              <a:gd name="connsiteX2" fmla="*/ 3148228 w 3148228"/>
              <a:gd name="connsiteY2" fmla="*/ 106635 h 2967037"/>
              <a:gd name="connsiteX3" fmla="*/ 3148228 w 3148228"/>
              <a:gd name="connsiteY3" fmla="*/ 2860402 h 2967037"/>
              <a:gd name="connsiteX4" fmla="*/ 3041593 w 3148228"/>
              <a:gd name="connsiteY4" fmla="*/ 2967037 h 2967037"/>
              <a:gd name="connsiteX5" fmla="*/ 106635 w 3148228"/>
              <a:gd name="connsiteY5" fmla="*/ 2967037 h 2967037"/>
              <a:gd name="connsiteX6" fmla="*/ 0 w 3148228"/>
              <a:gd name="connsiteY6" fmla="*/ 2860402 h 2967037"/>
              <a:gd name="connsiteX7" fmla="*/ 0 w 3148228"/>
              <a:gd name="connsiteY7" fmla="*/ 106635 h 2967037"/>
              <a:gd name="connsiteX8" fmla="*/ 106635 w 3148228"/>
              <a:gd name="connsiteY8" fmla="*/ 0 h 296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8228" h="2967037">
                <a:moveTo>
                  <a:pt x="106635" y="0"/>
                </a:moveTo>
                <a:lnTo>
                  <a:pt x="3041593" y="0"/>
                </a:lnTo>
                <a:cubicBezTo>
                  <a:pt x="3100486" y="0"/>
                  <a:pt x="3148228" y="47742"/>
                  <a:pt x="3148228" y="106635"/>
                </a:cubicBezTo>
                <a:lnTo>
                  <a:pt x="3148228" y="2860402"/>
                </a:lnTo>
                <a:cubicBezTo>
                  <a:pt x="3148228" y="2919295"/>
                  <a:pt x="3100486" y="2967037"/>
                  <a:pt x="3041593" y="2967037"/>
                </a:cubicBezTo>
                <a:lnTo>
                  <a:pt x="106635" y="2967037"/>
                </a:lnTo>
                <a:cubicBezTo>
                  <a:pt x="47742" y="2967037"/>
                  <a:pt x="0" y="2919295"/>
                  <a:pt x="0" y="2860402"/>
                </a:cubicBezTo>
                <a:lnTo>
                  <a:pt x="0" y="106635"/>
                </a:lnTo>
                <a:cubicBezTo>
                  <a:pt x="0" y="47742"/>
                  <a:pt x="47742" y="0"/>
                  <a:pt x="106635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531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78826E19-35F5-8A79-61C8-19D0A59E43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29600" y="0"/>
            <a:ext cx="3962400" cy="6858000"/>
          </a:xfrm>
          <a:custGeom>
            <a:avLst/>
            <a:gdLst>
              <a:gd name="connsiteX0" fmla="*/ 0 w 3097553"/>
              <a:gd name="connsiteY0" fmla="*/ 0 h 2053112"/>
              <a:gd name="connsiteX1" fmla="*/ 3097553 w 3097553"/>
              <a:gd name="connsiteY1" fmla="*/ 0 h 2053112"/>
              <a:gd name="connsiteX2" fmla="*/ 3097553 w 3097553"/>
              <a:gd name="connsiteY2" fmla="*/ 2053112 h 2053112"/>
              <a:gd name="connsiteX3" fmla="*/ 0 w 3097553"/>
              <a:gd name="connsiteY3" fmla="*/ 2053112 h 2053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7553" h="2053112">
                <a:moveTo>
                  <a:pt x="0" y="0"/>
                </a:moveTo>
                <a:lnTo>
                  <a:pt x="3097553" y="0"/>
                </a:lnTo>
                <a:lnTo>
                  <a:pt x="3097553" y="2053112"/>
                </a:lnTo>
                <a:lnTo>
                  <a:pt x="0" y="2053112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178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AA0B2353-2691-0C33-E9F8-19395BA7F40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92153" y="477367"/>
            <a:ext cx="3637431" cy="3637432"/>
          </a:xfrm>
          <a:custGeom>
            <a:avLst/>
            <a:gdLst>
              <a:gd name="connsiteX0" fmla="*/ 1528763 w 3057525"/>
              <a:gd name="connsiteY0" fmla="*/ 0 h 3057526"/>
              <a:gd name="connsiteX1" fmla="*/ 3057525 w 3057525"/>
              <a:gd name="connsiteY1" fmla="*/ 0 h 3057526"/>
              <a:gd name="connsiteX2" fmla="*/ 3057525 w 3057525"/>
              <a:gd name="connsiteY2" fmla="*/ 1528763 h 3057526"/>
              <a:gd name="connsiteX3" fmla="*/ 1528762 w 3057525"/>
              <a:gd name="connsiteY3" fmla="*/ 3057526 h 3057526"/>
              <a:gd name="connsiteX4" fmla="*/ 0 w 3057525"/>
              <a:gd name="connsiteY4" fmla="*/ 3057525 h 3057526"/>
              <a:gd name="connsiteX5" fmla="*/ 0 w 3057525"/>
              <a:gd name="connsiteY5" fmla="*/ 1528763 h 3057526"/>
              <a:gd name="connsiteX6" fmla="*/ 1528763 w 3057525"/>
              <a:gd name="connsiteY6" fmla="*/ 0 h 3057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7525" h="3057526">
                <a:moveTo>
                  <a:pt x="1528763" y="0"/>
                </a:moveTo>
                <a:lnTo>
                  <a:pt x="3057525" y="0"/>
                </a:lnTo>
                <a:lnTo>
                  <a:pt x="3057525" y="1528763"/>
                </a:lnTo>
                <a:cubicBezTo>
                  <a:pt x="3057525" y="2373075"/>
                  <a:pt x="2373074" y="3057526"/>
                  <a:pt x="1528762" y="3057526"/>
                </a:cubicBezTo>
                <a:lnTo>
                  <a:pt x="0" y="3057525"/>
                </a:lnTo>
                <a:lnTo>
                  <a:pt x="0" y="1528763"/>
                </a:lnTo>
                <a:cubicBezTo>
                  <a:pt x="0" y="684451"/>
                  <a:pt x="684451" y="0"/>
                  <a:pt x="1528763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09FBED1D-338F-65FD-158E-9CF7140E84F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63169" y="2743201"/>
            <a:ext cx="3637431" cy="3637432"/>
          </a:xfrm>
          <a:custGeom>
            <a:avLst/>
            <a:gdLst>
              <a:gd name="connsiteX0" fmla="*/ 1528763 w 3057525"/>
              <a:gd name="connsiteY0" fmla="*/ 0 h 3057526"/>
              <a:gd name="connsiteX1" fmla="*/ 3057525 w 3057525"/>
              <a:gd name="connsiteY1" fmla="*/ 0 h 3057526"/>
              <a:gd name="connsiteX2" fmla="*/ 3057525 w 3057525"/>
              <a:gd name="connsiteY2" fmla="*/ 1528763 h 3057526"/>
              <a:gd name="connsiteX3" fmla="*/ 1528762 w 3057525"/>
              <a:gd name="connsiteY3" fmla="*/ 3057526 h 3057526"/>
              <a:gd name="connsiteX4" fmla="*/ 0 w 3057525"/>
              <a:gd name="connsiteY4" fmla="*/ 3057525 h 3057526"/>
              <a:gd name="connsiteX5" fmla="*/ 0 w 3057525"/>
              <a:gd name="connsiteY5" fmla="*/ 1528763 h 3057526"/>
              <a:gd name="connsiteX6" fmla="*/ 1528763 w 3057525"/>
              <a:gd name="connsiteY6" fmla="*/ 0 h 3057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7525" h="3057526">
                <a:moveTo>
                  <a:pt x="1528763" y="0"/>
                </a:moveTo>
                <a:lnTo>
                  <a:pt x="3057525" y="0"/>
                </a:lnTo>
                <a:lnTo>
                  <a:pt x="3057525" y="1528763"/>
                </a:lnTo>
                <a:cubicBezTo>
                  <a:pt x="3057525" y="2373075"/>
                  <a:pt x="2373074" y="3057526"/>
                  <a:pt x="1528762" y="3057526"/>
                </a:cubicBezTo>
                <a:lnTo>
                  <a:pt x="0" y="3057525"/>
                </a:lnTo>
                <a:lnTo>
                  <a:pt x="0" y="1528763"/>
                </a:lnTo>
                <a:cubicBezTo>
                  <a:pt x="0" y="684451"/>
                  <a:pt x="684451" y="0"/>
                  <a:pt x="1528763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 i="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10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4FBC8F85-3BFA-C6E6-3F16-43B39A2A8F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1" cy="4572000"/>
          </a:xfrm>
          <a:custGeom>
            <a:avLst/>
            <a:gdLst>
              <a:gd name="connsiteX0" fmla="*/ 0 w 12189647"/>
              <a:gd name="connsiteY0" fmla="*/ 0 h 4246959"/>
              <a:gd name="connsiteX1" fmla="*/ 12189647 w 12189647"/>
              <a:gd name="connsiteY1" fmla="*/ 0 h 4246959"/>
              <a:gd name="connsiteX2" fmla="*/ 12189647 w 12189647"/>
              <a:gd name="connsiteY2" fmla="*/ 4219567 h 4246959"/>
              <a:gd name="connsiteX3" fmla="*/ 11647971 w 12189647"/>
              <a:gd name="connsiteY3" fmla="*/ 4246959 h 4246959"/>
              <a:gd name="connsiteX4" fmla="*/ 8966740 w 12189647"/>
              <a:gd name="connsiteY4" fmla="*/ 3593123 h 4246959"/>
              <a:gd name="connsiteX5" fmla="*/ 8108333 w 12189647"/>
              <a:gd name="connsiteY5" fmla="*/ 3114357 h 4246959"/>
              <a:gd name="connsiteX6" fmla="*/ 3864128 w 12189647"/>
              <a:gd name="connsiteY6" fmla="*/ 1709026 h 4246959"/>
              <a:gd name="connsiteX7" fmla="*/ 0 w 12189647"/>
              <a:gd name="connsiteY7" fmla="*/ 2709431 h 4246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647" h="4246959">
                <a:moveTo>
                  <a:pt x="0" y="0"/>
                </a:moveTo>
                <a:lnTo>
                  <a:pt x="12189647" y="0"/>
                </a:lnTo>
                <a:lnTo>
                  <a:pt x="12189647" y="4219567"/>
                </a:lnTo>
                <a:cubicBezTo>
                  <a:pt x="12009950" y="4237432"/>
                  <a:pt x="11828961" y="4246959"/>
                  <a:pt x="11647971" y="4246959"/>
                </a:cubicBezTo>
                <a:cubicBezTo>
                  <a:pt x="10746902" y="4246959"/>
                  <a:pt x="9845832" y="4026632"/>
                  <a:pt x="8966740" y="3593123"/>
                </a:cubicBezTo>
                <a:cubicBezTo>
                  <a:pt x="8697841" y="3459735"/>
                  <a:pt x="8412136" y="3291810"/>
                  <a:pt x="8108333" y="3114357"/>
                </a:cubicBezTo>
                <a:cubicBezTo>
                  <a:pt x="7041787" y="2487913"/>
                  <a:pt x="5714099" y="1709026"/>
                  <a:pt x="3864128" y="1709026"/>
                </a:cubicBezTo>
                <a:cubicBezTo>
                  <a:pt x="2652790" y="1709026"/>
                  <a:pt x="1385863" y="2036540"/>
                  <a:pt x="0" y="2709431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71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1ED8B5-C492-5551-E646-49E50D411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B6DBA8-ABF3-15F1-4C41-2E9BB8B8C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8D2B8-744A-618B-BB47-2183CD9C37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7005E-C360-43E7-B85D-DB37B0C7DE75}" type="datetimeFigureOut">
              <a:rPr lang="en-ID" smtClean="0"/>
              <a:t>15/10/2025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FB63F8-B864-D4D2-45AF-6D760C7D08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7AC397-AA9B-E34A-E668-5F3DCC8F67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334E7-E730-4085-9AE0-9CF787439914}" type="slidenum">
              <a:rPr lang="en-ID" smtClean="0"/>
              <a:t>‹N°›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80837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6" r:id="rId17"/>
    <p:sldLayoutId id="2147483665" r:id="rId18"/>
    <p:sldLayoutId id="2147483667" r:id="rId19"/>
    <p:sldLayoutId id="2147483668" r:id="rId20"/>
    <p:sldLayoutId id="2147483669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ce réservé pour une image  12" descr="Une image contenant plein air, ciel, Zone métropolitaine, bâtiment&#10;&#10;Le contenu généré par l’IA peut être incorrect.">
            <a:extLst>
              <a:ext uri="{FF2B5EF4-FFF2-40B4-BE49-F238E27FC236}">
                <a16:creationId xmlns:a16="http://schemas.microsoft.com/office/drawing/2014/main" id="{632A469E-F9F1-19DF-1FAC-35C64C11970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2" r="20932"/>
          <a:stretch>
            <a:fillRect/>
          </a:stretch>
        </p:blipFill>
        <p:spPr/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FA3F9C4-3E6F-E732-05EC-7DDE57439960}"/>
              </a:ext>
            </a:extLst>
          </p:cNvPr>
          <p:cNvSpPr/>
          <p:nvPr/>
        </p:nvSpPr>
        <p:spPr>
          <a:xfrm>
            <a:off x="5613250" y="0"/>
            <a:ext cx="6578750" cy="6858000"/>
          </a:xfrm>
          <a:custGeom>
            <a:avLst/>
            <a:gdLst>
              <a:gd name="connsiteX0" fmla="*/ 4473617 w 6578750"/>
              <a:gd name="connsiteY0" fmla="*/ 4558158 h 6858000"/>
              <a:gd name="connsiteX1" fmla="*/ 5981533 w 6578750"/>
              <a:gd name="connsiteY1" fmla="*/ 4558158 h 6858000"/>
              <a:gd name="connsiteX2" fmla="*/ 6568481 w 6578750"/>
              <a:gd name="connsiteY2" fmla="*/ 4676658 h 6858000"/>
              <a:gd name="connsiteX3" fmla="*/ 6578750 w 6578750"/>
              <a:gd name="connsiteY3" fmla="*/ 4681605 h 6858000"/>
              <a:gd name="connsiteX4" fmla="*/ 6578750 w 6578750"/>
              <a:gd name="connsiteY4" fmla="*/ 6858000 h 6858000"/>
              <a:gd name="connsiteX5" fmla="*/ 4654376 w 6578750"/>
              <a:gd name="connsiteY5" fmla="*/ 6858000 h 6858000"/>
              <a:gd name="connsiteX6" fmla="*/ 4592117 w 6578750"/>
              <a:gd name="connsiteY6" fmla="*/ 6728758 h 6858000"/>
              <a:gd name="connsiteX7" fmla="*/ 4473617 w 6578750"/>
              <a:gd name="connsiteY7" fmla="*/ 6141809 h 6858000"/>
              <a:gd name="connsiteX8" fmla="*/ 2095137 w 6578750"/>
              <a:gd name="connsiteY8" fmla="*/ 4284209 h 6858000"/>
              <a:gd name="connsiteX9" fmla="*/ 4190272 w 6578750"/>
              <a:gd name="connsiteY9" fmla="*/ 4284209 h 6858000"/>
              <a:gd name="connsiteX10" fmla="*/ 4190272 w 6578750"/>
              <a:gd name="connsiteY10" fmla="*/ 6646119 h 6858000"/>
              <a:gd name="connsiteX11" fmla="*/ 4179573 w 6578750"/>
              <a:gd name="connsiteY11" fmla="*/ 6858000 h 6858000"/>
              <a:gd name="connsiteX12" fmla="*/ 0 w 6578750"/>
              <a:gd name="connsiteY12" fmla="*/ 6858000 h 6858000"/>
              <a:gd name="connsiteX13" fmla="*/ 0 w 6578750"/>
              <a:gd name="connsiteY13" fmla="*/ 6379344 h 6858000"/>
              <a:gd name="connsiteX14" fmla="*/ 2095137 w 6578750"/>
              <a:gd name="connsiteY14" fmla="*/ 4284209 h 6858000"/>
              <a:gd name="connsiteX15" fmla="*/ 931037 w 6578750"/>
              <a:gd name="connsiteY15" fmla="*/ 863997 h 6858000"/>
              <a:gd name="connsiteX16" fmla="*/ 2438952 w 6578750"/>
              <a:gd name="connsiteY16" fmla="*/ 863997 h 6858000"/>
              <a:gd name="connsiteX17" fmla="*/ 3946867 w 6578750"/>
              <a:gd name="connsiteY17" fmla="*/ 2371913 h 6858000"/>
              <a:gd name="connsiteX18" fmla="*/ 3946866 w 6578750"/>
              <a:gd name="connsiteY18" fmla="*/ 3955565 h 6858000"/>
              <a:gd name="connsiteX19" fmla="*/ 2438952 w 6578750"/>
              <a:gd name="connsiteY19" fmla="*/ 3955565 h 6858000"/>
              <a:gd name="connsiteX20" fmla="*/ 931037 w 6578750"/>
              <a:gd name="connsiteY20" fmla="*/ 2447649 h 6858000"/>
              <a:gd name="connsiteX21" fmla="*/ 5452880 w 6578750"/>
              <a:gd name="connsiteY21" fmla="*/ 0 h 6858000"/>
              <a:gd name="connsiteX22" fmla="*/ 6578750 w 6578750"/>
              <a:gd name="connsiteY22" fmla="*/ 0 h 6858000"/>
              <a:gd name="connsiteX23" fmla="*/ 6578750 w 6578750"/>
              <a:gd name="connsiteY23" fmla="*/ 4261315 h 6858000"/>
              <a:gd name="connsiteX24" fmla="*/ 6499623 w 6578750"/>
              <a:gd name="connsiteY24" fmla="*/ 4273392 h 6858000"/>
              <a:gd name="connsiteX25" fmla="*/ 6285407 w 6578750"/>
              <a:gd name="connsiteY25" fmla="*/ 4284209 h 6858000"/>
              <a:gd name="connsiteX26" fmla="*/ 4190272 w 6578750"/>
              <a:gd name="connsiteY26" fmla="*/ 4284209 h 6858000"/>
              <a:gd name="connsiteX27" fmla="*/ 4190272 w 6578750"/>
              <a:gd name="connsiteY27" fmla="*/ 1922298 h 6858000"/>
              <a:gd name="connsiteX28" fmla="*/ 5286742 w 6578750"/>
              <a:gd name="connsiteY28" fmla="*/ 800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578750" h="6858000">
                <a:moveTo>
                  <a:pt x="4473617" y="4558158"/>
                </a:moveTo>
                <a:lnTo>
                  <a:pt x="5981533" y="4558158"/>
                </a:lnTo>
                <a:cubicBezTo>
                  <a:pt x="6189732" y="4558158"/>
                  <a:pt x="6388077" y="4600353"/>
                  <a:pt x="6568481" y="4676658"/>
                </a:cubicBezTo>
                <a:lnTo>
                  <a:pt x="6578750" y="4681605"/>
                </a:lnTo>
                <a:lnTo>
                  <a:pt x="6578750" y="6858000"/>
                </a:lnTo>
                <a:lnTo>
                  <a:pt x="4654376" y="6858000"/>
                </a:lnTo>
                <a:lnTo>
                  <a:pt x="4592117" y="6728758"/>
                </a:lnTo>
                <a:cubicBezTo>
                  <a:pt x="4515812" y="6548353"/>
                  <a:pt x="4473617" y="6350009"/>
                  <a:pt x="4473617" y="6141809"/>
                </a:cubicBezTo>
                <a:close/>
                <a:moveTo>
                  <a:pt x="2095137" y="4284209"/>
                </a:moveTo>
                <a:lnTo>
                  <a:pt x="4190272" y="4284209"/>
                </a:lnTo>
                <a:lnTo>
                  <a:pt x="4190272" y="6646119"/>
                </a:lnTo>
                <a:lnTo>
                  <a:pt x="4179573" y="6858000"/>
                </a:lnTo>
                <a:lnTo>
                  <a:pt x="0" y="6858000"/>
                </a:lnTo>
                <a:lnTo>
                  <a:pt x="0" y="6379344"/>
                </a:lnTo>
                <a:cubicBezTo>
                  <a:pt x="0" y="5222232"/>
                  <a:pt x="938025" y="4284209"/>
                  <a:pt x="2095137" y="4284209"/>
                </a:cubicBezTo>
                <a:close/>
                <a:moveTo>
                  <a:pt x="931037" y="863997"/>
                </a:moveTo>
                <a:lnTo>
                  <a:pt x="2438952" y="863997"/>
                </a:lnTo>
                <a:cubicBezTo>
                  <a:pt x="3271750" y="863997"/>
                  <a:pt x="3946867" y="1539114"/>
                  <a:pt x="3946867" y="2371913"/>
                </a:cubicBezTo>
                <a:lnTo>
                  <a:pt x="3946866" y="3955565"/>
                </a:lnTo>
                <a:lnTo>
                  <a:pt x="2438952" y="3955565"/>
                </a:lnTo>
                <a:cubicBezTo>
                  <a:pt x="1606154" y="3955565"/>
                  <a:pt x="931037" y="3280447"/>
                  <a:pt x="931037" y="2447649"/>
                </a:cubicBezTo>
                <a:close/>
                <a:moveTo>
                  <a:pt x="5452880" y="0"/>
                </a:moveTo>
                <a:lnTo>
                  <a:pt x="6578750" y="0"/>
                </a:lnTo>
                <a:lnTo>
                  <a:pt x="6578750" y="4261315"/>
                </a:lnTo>
                <a:lnTo>
                  <a:pt x="6499623" y="4273392"/>
                </a:lnTo>
                <a:cubicBezTo>
                  <a:pt x="6429190" y="4280545"/>
                  <a:pt x="6357727" y="4284209"/>
                  <a:pt x="6285407" y="4284209"/>
                </a:cubicBezTo>
                <a:lnTo>
                  <a:pt x="4190272" y="4284209"/>
                </a:lnTo>
                <a:lnTo>
                  <a:pt x="4190272" y="1922298"/>
                </a:lnTo>
                <a:cubicBezTo>
                  <a:pt x="4190272" y="1126783"/>
                  <a:pt x="4633635" y="434822"/>
                  <a:pt x="5286742" y="80033"/>
                </a:cubicBezTo>
                <a:close/>
              </a:path>
            </a:pathLst>
          </a:custGeom>
          <a:gradFill flip="none" rotWithShape="1">
            <a:gsLst>
              <a:gs pos="1000">
                <a:srgbClr val="184C1B">
                  <a:alpha val="50000"/>
                </a:srgbClr>
              </a:gs>
              <a:gs pos="94000">
                <a:srgbClr val="184C1B">
                  <a:alpha val="8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6EE259-C289-AF4B-6A4B-72EF294677A5}"/>
              </a:ext>
            </a:extLst>
          </p:cNvPr>
          <p:cNvSpPr txBox="1"/>
          <p:nvPr/>
        </p:nvSpPr>
        <p:spPr>
          <a:xfrm>
            <a:off x="332740" y="669220"/>
            <a:ext cx="58713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accent2">
                    <a:lumMod val="75000"/>
                  </a:schemeClr>
                </a:solidFill>
                <a:latin typeface="Bricolage Grotesque 14pt" panose="020B0605040402000204" pitchFamily="34" charset="0"/>
              </a:rPr>
              <a:t>Présentation au </a:t>
            </a:r>
          </a:p>
          <a:p>
            <a:pPr algn="ctr"/>
            <a:r>
              <a:rPr lang="fr-FR" sz="4800" b="1" dirty="0">
                <a:solidFill>
                  <a:schemeClr val="accent2">
                    <a:lumMod val="75000"/>
                  </a:schemeClr>
                </a:solidFill>
                <a:latin typeface="Bricolage Grotesque 14pt" panose="020B0605040402000204" pitchFamily="34" charset="0"/>
              </a:rPr>
              <a:t>Club Affaires</a:t>
            </a:r>
            <a:endParaRPr lang="en-ID" sz="4800" b="1" dirty="0">
              <a:solidFill>
                <a:schemeClr val="accent2">
                  <a:lumMod val="75000"/>
                </a:schemeClr>
              </a:solidFill>
              <a:latin typeface="Bricolage Grotesque 14pt" panose="020B0605040402000204" pitchFamily="34" charset="0"/>
              <a:cs typeface="Plus Jakarta Sans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82BA93-53D3-0232-3BA7-444B4E16B991}"/>
              </a:ext>
            </a:extLst>
          </p:cNvPr>
          <p:cNvSpPr txBox="1"/>
          <p:nvPr/>
        </p:nvSpPr>
        <p:spPr>
          <a:xfrm>
            <a:off x="2340223" y="2290318"/>
            <a:ext cx="173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16 octobre 2025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9F11A25-8448-B8F9-BD09-F49EEF6F22ED}"/>
              </a:ext>
            </a:extLst>
          </p:cNvPr>
          <p:cNvSpPr txBox="1"/>
          <p:nvPr/>
        </p:nvSpPr>
        <p:spPr>
          <a:xfrm>
            <a:off x="212781" y="2710540"/>
            <a:ext cx="611124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800" b="1" dirty="0">
                <a:solidFill>
                  <a:schemeClr val="accent2">
                    <a:lumMod val="75000"/>
                  </a:schemeClr>
                </a:solidFill>
                <a:latin typeface="Bricolage Grotesque 14pt" panose="020B0605040402000204" pitchFamily="34" charset="0"/>
              </a:rPr>
              <a:t>#</a:t>
            </a:r>
            <a:r>
              <a:rPr lang="fr-FR" sz="4800" b="1" dirty="0">
                <a:solidFill>
                  <a:srgbClr val="184C1B"/>
                </a:solidFill>
                <a:latin typeface="Bricolage Grotesque 14pt" panose="020B0605040402000204" pitchFamily="34" charset="0"/>
              </a:rPr>
              <a:t>CIMDC</a:t>
            </a:r>
            <a:r>
              <a:rPr lang="fr-FR" sz="4800" b="1" dirty="0">
                <a:solidFill>
                  <a:schemeClr val="accent2">
                    <a:lumMod val="75000"/>
                  </a:schemeClr>
                </a:solidFill>
                <a:latin typeface="Bricolage Grotesque 14pt" panose="020B0605040402000204" pitchFamily="34" charset="0"/>
              </a:rPr>
              <a:t>2026 </a:t>
            </a:r>
          </a:p>
          <a:p>
            <a:pPr algn="ctr"/>
            <a:r>
              <a:rPr lang="fr-FR" sz="3000" b="1" dirty="0">
                <a:solidFill>
                  <a:schemeClr val="accent6">
                    <a:lumMod val="75000"/>
                  </a:schemeClr>
                </a:solidFill>
              </a:rPr>
              <a:t>Conférence Internationale de la </a:t>
            </a:r>
            <a:r>
              <a:rPr lang="fr-FR" sz="3000" b="1" dirty="0">
                <a:solidFill>
                  <a:srgbClr val="184C1B"/>
                </a:solidFill>
                <a:latin typeface="Bricolage Grotesque 14pt" panose="020B0605040402000204" pitchFamily="34" charset="0"/>
              </a:rPr>
              <a:t>Mobilité Durable et du Climat</a:t>
            </a:r>
          </a:p>
          <a:p>
            <a:pPr algn="ctr"/>
            <a:r>
              <a:rPr lang="fr-FR" b="1" dirty="0"/>
              <a:t>20-22 octobre 2026 - Abidjan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0501417-8269-DD40-F33C-43A62ADDDF14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3165" y="5979835"/>
            <a:ext cx="1451610" cy="35623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7804BE2-FE68-EE33-2283-296B3475ABCF}"/>
              </a:ext>
            </a:extLst>
          </p:cNvPr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41037" y="5834525"/>
            <a:ext cx="1355090" cy="55181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E0725E7-5293-392F-1673-6581B7F430EE}"/>
              </a:ext>
            </a:extLst>
          </p:cNvPr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93875" y="5645651"/>
            <a:ext cx="523240" cy="73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3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999C9-8C45-1AA9-815E-E71FC6C7C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DF250B-B5C5-1C99-8F94-7CB3BC73CC6E}"/>
              </a:ext>
            </a:extLst>
          </p:cNvPr>
          <p:cNvSpPr/>
          <p:nvPr/>
        </p:nvSpPr>
        <p:spPr>
          <a:xfrm>
            <a:off x="0" y="0"/>
            <a:ext cx="3078866" cy="6858000"/>
          </a:xfrm>
          <a:prstGeom prst="rect">
            <a:avLst/>
          </a:prstGeom>
          <a:solidFill>
            <a:srgbClr val="184C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9A31EE1C-4849-5E17-CD46-3A5FE0B6F31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4" r="25724"/>
          <a:stretch/>
        </p:blipFill>
        <p:spPr>
          <a:xfrm>
            <a:off x="675962" y="402467"/>
            <a:ext cx="4566598" cy="6053065"/>
          </a:xfrm>
        </p:spPr>
      </p:pic>
      <p:sp>
        <p:nvSpPr>
          <p:cNvPr id="2" name="TextBox 60">
            <a:extLst>
              <a:ext uri="{FF2B5EF4-FFF2-40B4-BE49-F238E27FC236}">
                <a16:creationId xmlns:a16="http://schemas.microsoft.com/office/drawing/2014/main" id="{EF0FDBE7-D276-3786-1975-16F6DE8015F1}"/>
              </a:ext>
            </a:extLst>
          </p:cNvPr>
          <p:cNvSpPr txBox="1"/>
          <p:nvPr/>
        </p:nvSpPr>
        <p:spPr>
          <a:xfrm>
            <a:off x="5538354" y="2113254"/>
            <a:ext cx="608529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5500" b="1" dirty="0">
                <a:latin typeface="Bricolage Grotesque 14pt" panose="020B0605040402000204" pitchFamily="34" charset="0"/>
                <a:cs typeface="Plus Jakarta Sans" pitchFamily="2" charset="0"/>
              </a:rPr>
              <a:t>Grâce à des </a:t>
            </a:r>
            <a:r>
              <a:rPr lang="fr-FR" sz="5500" b="1" dirty="0">
                <a:solidFill>
                  <a:srgbClr val="184C1B"/>
                </a:solidFill>
                <a:latin typeface="Bricolage Grotesque 14pt" panose="020B060504040200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stratégies</a:t>
            </a:r>
            <a:r>
              <a:rPr lang="fr-FR" sz="5500" b="1" dirty="0">
                <a:latin typeface="Bricolage Grotesque 14pt" panose="020B0605040402000204" pitchFamily="34" charset="0"/>
                <a:cs typeface="Plus Jakarta Sans" pitchFamily="2" charset="0"/>
              </a:rPr>
              <a:t> </a:t>
            </a:r>
            <a:r>
              <a:rPr lang="fr-FR" sz="5500" b="1" dirty="0">
                <a:solidFill>
                  <a:srgbClr val="184C1B"/>
                </a:solidFill>
                <a:latin typeface="Bricolage Grotesque 14pt" panose="020B060504040200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mobilité durable ?</a:t>
            </a:r>
            <a:endParaRPr lang="fr-FR" sz="5500" b="1" dirty="0">
              <a:latin typeface="Bricolage Grotesque 14pt" panose="020B0605040402000204" pitchFamily="34" charset="0"/>
              <a:cs typeface="Plus Jakarta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238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0A9B0171-C149-D7AF-0985-A49611BA3C3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6" r="6206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9" name="Freeform: Shape 10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Freeform: Shape 12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8717CE-7FCD-41BF-869D-ABA0F0931126}"/>
              </a:ext>
            </a:extLst>
          </p:cNvPr>
          <p:cNvSpPr txBox="1"/>
          <p:nvPr/>
        </p:nvSpPr>
        <p:spPr>
          <a:xfrm>
            <a:off x="348792" y="1342786"/>
            <a:ext cx="4470906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 dirty="0">
                <a:latin typeface="Bricolage Grotesque 14pt" panose="020B0605040402000204" pitchFamily="34" charset="0"/>
              </a:rPr>
              <a:t>Grâce à des politiques de </a:t>
            </a:r>
            <a:r>
              <a:rPr lang="en-US" sz="5000" b="1" dirty="0">
                <a:solidFill>
                  <a:srgbClr val="184C1B"/>
                </a:solidFill>
                <a:latin typeface="Bricolage Grotesque 14pt" panose="020B0605040402000204" pitchFamily="34" charset="0"/>
              </a:rPr>
              <a:t>planification </a:t>
            </a:r>
            <a:r>
              <a:rPr lang="en-US" sz="5000" b="1" dirty="0" err="1">
                <a:solidFill>
                  <a:srgbClr val="184C1B"/>
                </a:solidFill>
                <a:latin typeface="Bricolage Grotesque 14pt" panose="020B0605040402000204" pitchFamily="34" charset="0"/>
              </a:rPr>
              <a:t>urbaine</a:t>
            </a:r>
            <a:r>
              <a:rPr lang="en-US" sz="5000" b="1" dirty="0">
                <a:solidFill>
                  <a:srgbClr val="184C1B"/>
                </a:solidFill>
                <a:latin typeface="Bricolage Grotesque 14pt" panose="020B0605040402000204" pitchFamily="34" charset="0"/>
              </a:rPr>
              <a:t> </a:t>
            </a:r>
            <a:r>
              <a:rPr lang="en-US" sz="5000" b="1" dirty="0" err="1">
                <a:solidFill>
                  <a:srgbClr val="184C1B"/>
                </a:solidFill>
                <a:latin typeface="Bricolage Grotesque 14pt" panose="020B0605040402000204" pitchFamily="34" charset="0"/>
              </a:rPr>
              <a:t>adaptées</a:t>
            </a:r>
            <a:r>
              <a:rPr lang="en-US" sz="5000" b="1" dirty="0">
                <a:solidFill>
                  <a:srgbClr val="184C1B"/>
                </a:solidFill>
                <a:latin typeface="Bricolage Grotesque 14pt" panose="020B0605040402000204" pitchFamily="34" charset="0"/>
              </a:rPr>
              <a:t> 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9CF17B-A0F1-57F9-2B78-7E86F6BE2E4E}"/>
              </a:ext>
            </a:extLst>
          </p:cNvPr>
          <p:cNvSpPr/>
          <p:nvPr/>
        </p:nvSpPr>
        <p:spPr>
          <a:xfrm>
            <a:off x="348792" y="414779"/>
            <a:ext cx="1668544" cy="5750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BC20BA-6062-BA1E-306F-ADCB934D3D8A}"/>
              </a:ext>
            </a:extLst>
          </p:cNvPr>
          <p:cNvSpPr/>
          <p:nvPr/>
        </p:nvSpPr>
        <p:spPr>
          <a:xfrm>
            <a:off x="219603" y="4546920"/>
            <a:ext cx="4333135" cy="5750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6403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40F62-A174-73A5-5BA1-613F8CD4A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F75E3B4-C251-9ADE-EA15-E3EF1F91D73F}"/>
              </a:ext>
            </a:extLst>
          </p:cNvPr>
          <p:cNvSpPr/>
          <p:nvPr/>
        </p:nvSpPr>
        <p:spPr>
          <a:xfrm>
            <a:off x="0" y="0"/>
            <a:ext cx="1002323" cy="6858000"/>
          </a:xfrm>
          <a:prstGeom prst="rect">
            <a:avLst/>
          </a:prstGeom>
          <a:solidFill>
            <a:srgbClr val="184C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03E15B-4C78-D056-A0BE-CBD9B2B74E60}"/>
              </a:ext>
            </a:extLst>
          </p:cNvPr>
          <p:cNvSpPr/>
          <p:nvPr/>
        </p:nvSpPr>
        <p:spPr>
          <a:xfrm>
            <a:off x="1096022" y="255496"/>
            <a:ext cx="10974057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3200" b="1" dirty="0">
                <a:solidFill>
                  <a:schemeClr val="accent2">
                    <a:lumMod val="75000"/>
                  </a:schemeClr>
                </a:solidFill>
              </a:rPr>
              <a:t>En conclusion nous proposons 4 axes :</a:t>
            </a:r>
          </a:p>
          <a:p>
            <a:pPr lvl="1"/>
            <a:endParaRPr lang="fr-FR" sz="2400" dirty="0"/>
          </a:p>
          <a:p>
            <a:pPr lvl="0"/>
            <a:r>
              <a:rPr lang="fr-FR" sz="2800" b="1" dirty="0">
                <a:solidFill>
                  <a:srgbClr val="184C1B"/>
                </a:solidFill>
              </a:rPr>
              <a:t>Axe 1 : </a:t>
            </a:r>
            <a:r>
              <a:rPr lang="fr-FR" sz="2800" dirty="0"/>
              <a:t>Intégration de la </a:t>
            </a:r>
            <a:r>
              <a:rPr lang="fr-FR" sz="2800" dirty="0">
                <a:solidFill>
                  <a:schemeClr val="accent2">
                    <a:lumMod val="75000"/>
                  </a:schemeClr>
                </a:solidFill>
              </a:rPr>
              <a:t>Mobilité et de l’Urbanisme </a:t>
            </a:r>
            <a:r>
              <a:rPr lang="fr-FR" sz="2800" dirty="0"/>
              <a:t>(étalement urbain, plans de mobilités…)</a:t>
            </a:r>
          </a:p>
          <a:p>
            <a:pPr lvl="0"/>
            <a:endParaRPr lang="fr-FR" sz="2800" dirty="0"/>
          </a:p>
          <a:p>
            <a:pPr lvl="0"/>
            <a:r>
              <a:rPr lang="fr-FR" sz="2800" b="1" dirty="0">
                <a:solidFill>
                  <a:srgbClr val="184C1B"/>
                </a:solidFill>
              </a:rPr>
              <a:t>Axe 2 : </a:t>
            </a:r>
            <a:r>
              <a:rPr lang="fr-FR" sz="2800" dirty="0">
                <a:solidFill>
                  <a:schemeClr val="accent2">
                    <a:lumMod val="75000"/>
                  </a:schemeClr>
                </a:solidFill>
              </a:rPr>
              <a:t>Gouvernance et financements </a:t>
            </a:r>
            <a:r>
              <a:rPr lang="fr-FR" sz="2800" dirty="0"/>
              <a:t>des politiques des Villes</a:t>
            </a:r>
          </a:p>
          <a:p>
            <a:pPr lvl="0"/>
            <a:endParaRPr lang="fr-FR" sz="2800" dirty="0"/>
          </a:p>
          <a:p>
            <a:pPr lvl="0"/>
            <a:r>
              <a:rPr lang="fr-FR" sz="2800" b="1" dirty="0">
                <a:solidFill>
                  <a:srgbClr val="184C1B"/>
                </a:solidFill>
              </a:rPr>
              <a:t>Axe 3 : </a:t>
            </a:r>
            <a:r>
              <a:rPr lang="fr-FR" sz="2800" dirty="0"/>
              <a:t>Atténuation des émissions et </a:t>
            </a:r>
            <a:r>
              <a:rPr lang="fr-FR" sz="2800" dirty="0">
                <a:solidFill>
                  <a:schemeClr val="accent2">
                    <a:lumMod val="75000"/>
                  </a:schemeClr>
                </a:solidFill>
              </a:rPr>
              <a:t>adaptation</a:t>
            </a:r>
            <a:r>
              <a:rPr lang="fr-FR" sz="2800" dirty="0"/>
              <a:t> au changement climatique dans les politiques climatiques urbaines, </a:t>
            </a:r>
            <a:r>
              <a:rPr lang="fr-FR" sz="2800" dirty="0">
                <a:solidFill>
                  <a:schemeClr val="accent2">
                    <a:lumMod val="75000"/>
                  </a:schemeClr>
                </a:solidFill>
              </a:rPr>
              <a:t>de la mobilité à l’habitat</a:t>
            </a:r>
          </a:p>
          <a:p>
            <a:pPr lvl="0"/>
            <a:endParaRPr lang="fr-FR" sz="2800" dirty="0"/>
          </a:p>
          <a:p>
            <a:pPr lvl="0"/>
            <a:r>
              <a:rPr lang="fr-FR" sz="2800" b="1" dirty="0">
                <a:solidFill>
                  <a:srgbClr val="184C1B"/>
                </a:solidFill>
              </a:rPr>
              <a:t>Axe 4 : </a:t>
            </a:r>
            <a:r>
              <a:rPr lang="fr-FR" sz="2800" dirty="0">
                <a:solidFill>
                  <a:schemeClr val="accent2">
                    <a:lumMod val="75000"/>
                  </a:schemeClr>
                </a:solidFill>
              </a:rPr>
              <a:t>Innovations </a:t>
            </a:r>
            <a:r>
              <a:rPr lang="fr-FR" sz="2800" dirty="0"/>
              <a:t>technologiques et sociales</a:t>
            </a:r>
          </a:p>
          <a:p>
            <a:br>
              <a:rPr lang="fr-FR" sz="3200" dirty="0"/>
            </a:br>
            <a:br>
              <a:rPr lang="fr-FR" dirty="0"/>
            </a:br>
            <a:r>
              <a:rPr lang="fr-FR" dirty="0"/>
              <a:t> </a:t>
            </a:r>
          </a:p>
          <a:p>
            <a:pPr>
              <a:spcAft>
                <a:spcPts val="600"/>
              </a:spcAft>
              <a:buClr>
                <a:srgbClr val="184C1B"/>
              </a:buClr>
            </a:pPr>
            <a:endParaRPr lang="fr-FR" sz="2000" b="1" dirty="0">
              <a:solidFill>
                <a:srgbClr val="184C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634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6F50BF-4B32-082D-B27B-965A2FC12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106A0DF-2B06-6785-EFA0-38726497827A}"/>
              </a:ext>
            </a:extLst>
          </p:cNvPr>
          <p:cNvSpPr/>
          <p:nvPr/>
        </p:nvSpPr>
        <p:spPr>
          <a:xfrm>
            <a:off x="0" y="0"/>
            <a:ext cx="3078866" cy="6858000"/>
          </a:xfrm>
          <a:prstGeom prst="rect">
            <a:avLst/>
          </a:prstGeom>
          <a:solidFill>
            <a:srgbClr val="184C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4" name="Espace réservé pour une image  3" descr="Une image contenant plein air, ciel, bâtiment, arbre&#10;&#10;Le contenu généré par l’IA peut être incorrect.">
            <a:extLst>
              <a:ext uri="{FF2B5EF4-FFF2-40B4-BE49-F238E27FC236}">
                <a16:creationId xmlns:a16="http://schemas.microsoft.com/office/drawing/2014/main" id="{0E8E1E2A-49C9-F72F-8E10-BD594D970E8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8" r="21708"/>
          <a:stretch>
            <a:fillRect/>
          </a:stretch>
        </p:blipFill>
        <p:spPr>
          <a:xfrm>
            <a:off x="394022" y="941046"/>
            <a:ext cx="3493813" cy="4631079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CE195EE-63E9-5A01-0FE7-CDAFB1C6BB46}"/>
              </a:ext>
            </a:extLst>
          </p:cNvPr>
          <p:cNvSpPr/>
          <p:nvPr/>
        </p:nvSpPr>
        <p:spPr>
          <a:xfrm>
            <a:off x="4057650" y="1141125"/>
            <a:ext cx="8048625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latin typeface="Bricolage Grotesque 14pt" panose="020B0605040402000204" pitchFamily="34" charset="0"/>
              </a:rPr>
              <a:t>En quelques mots …</a:t>
            </a:r>
          </a:p>
          <a:p>
            <a:pPr marL="342900" indent="-342900">
              <a:spcAft>
                <a:spcPts val="600"/>
              </a:spcAft>
              <a:buClr>
                <a:srgbClr val="184C1B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184C1B"/>
                </a:solidFill>
              </a:rPr>
              <a:t>Rappels</a:t>
            </a:r>
          </a:p>
          <a:p>
            <a:pPr marL="342900" indent="-342900">
              <a:spcAft>
                <a:spcPts val="600"/>
              </a:spcAft>
              <a:buClr>
                <a:srgbClr val="184C1B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184C1B"/>
                </a:solidFill>
              </a:rPr>
              <a:t>Les enjeux de la CIMDC2026 à Abidjan</a:t>
            </a:r>
          </a:p>
          <a:p>
            <a:pPr marL="342900" indent="-342900">
              <a:spcAft>
                <a:spcPts val="600"/>
              </a:spcAft>
              <a:buClr>
                <a:srgbClr val="184C1B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184C1B"/>
                </a:solidFill>
              </a:rPr>
              <a:t>Des nouveautés</a:t>
            </a:r>
          </a:p>
          <a:p>
            <a:pPr marL="342900" indent="-342900">
              <a:spcAft>
                <a:spcPts val="600"/>
              </a:spcAft>
              <a:buClr>
                <a:srgbClr val="184C1B"/>
              </a:buClr>
              <a:buFont typeface="Arial" panose="020B0604020202020204" pitchFamily="34" charset="0"/>
              <a:buChar char="•"/>
            </a:pPr>
            <a:r>
              <a:rPr lang="fr-FR" sz="2000" dirty="0"/>
              <a:t>La visibilité de nos partenaires financiers</a:t>
            </a:r>
          </a:p>
          <a:p>
            <a:pPr marL="342900" indent="-342900">
              <a:spcAft>
                <a:spcPts val="600"/>
              </a:spcAft>
              <a:buClr>
                <a:srgbClr val="184C1B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 nombreuses personnalités et institutions attendues</a:t>
            </a:r>
          </a:p>
          <a:p>
            <a:pPr marL="342900" indent="-342900">
              <a:spcAft>
                <a:spcPts val="600"/>
              </a:spcAft>
              <a:buClr>
                <a:srgbClr val="184C1B"/>
              </a:buClr>
              <a:buFont typeface="Arial" panose="020B0604020202020204" pitchFamily="34" charset="0"/>
              <a:buChar char="•"/>
            </a:pPr>
            <a:r>
              <a:rPr lang="fr-FR" sz="2000" dirty="0"/>
              <a:t>Questions diverses et recueil des remarques complémentaires ?</a:t>
            </a:r>
          </a:p>
          <a:p>
            <a:pPr marL="342900" indent="-342900">
              <a:spcAft>
                <a:spcPts val="600"/>
              </a:spcAft>
              <a:buClr>
                <a:srgbClr val="184C1B"/>
              </a:buClr>
              <a:buFont typeface="Arial" panose="020B0604020202020204" pitchFamily="34" charset="0"/>
              <a:buChar char="•"/>
            </a:pPr>
            <a:r>
              <a:rPr lang="fr-FR" sz="2000" dirty="0"/>
              <a:t>Prochaines étapes</a:t>
            </a:r>
          </a:p>
        </p:txBody>
      </p:sp>
    </p:spTree>
    <p:extLst>
      <p:ext uri="{BB962C8B-B14F-4D97-AF65-F5344CB8AC3E}">
        <p14:creationId xmlns:p14="http://schemas.microsoft.com/office/powerpoint/2010/main" val="263403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9BB04-800F-A72F-7426-2FB33CF1E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0905570-88A3-5F49-D430-3A1701EF8136}"/>
              </a:ext>
            </a:extLst>
          </p:cNvPr>
          <p:cNvSpPr/>
          <p:nvPr/>
        </p:nvSpPr>
        <p:spPr>
          <a:xfrm>
            <a:off x="0" y="0"/>
            <a:ext cx="1002323" cy="6858000"/>
          </a:xfrm>
          <a:prstGeom prst="rect">
            <a:avLst/>
          </a:prstGeom>
          <a:solidFill>
            <a:srgbClr val="184C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80CAFB-5811-7ADA-58BF-99B784035A1D}"/>
              </a:ext>
            </a:extLst>
          </p:cNvPr>
          <p:cNvSpPr/>
          <p:nvPr/>
        </p:nvSpPr>
        <p:spPr>
          <a:xfrm>
            <a:off x="1096022" y="255496"/>
            <a:ext cx="1341681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3200" b="1" dirty="0">
                <a:solidFill>
                  <a:schemeClr val="accent2">
                    <a:lumMod val="75000"/>
                  </a:schemeClr>
                </a:solidFill>
              </a:rPr>
              <a:t>Des nouveautés</a:t>
            </a:r>
          </a:p>
          <a:p>
            <a:pPr lvl="1"/>
            <a:endParaRPr lang="fr-FR" sz="2400" dirty="0"/>
          </a:p>
          <a:p>
            <a:pPr lvl="1" indent="-457200"/>
            <a:r>
              <a:rPr lang="fr-FR" sz="2400" dirty="0"/>
              <a:t>Le retour de « l’académique et du scientifique » avec une </a:t>
            </a:r>
            <a:r>
              <a:rPr lang="fr-FR" sz="2400" b="1" dirty="0">
                <a:solidFill>
                  <a:srgbClr val="184C1B"/>
                </a:solidFill>
              </a:rPr>
              <a:t>conférence scientifique</a:t>
            </a:r>
          </a:p>
          <a:p>
            <a:pPr lvl="1" indent="-457200"/>
            <a:r>
              <a:rPr lang="fr-FR" sz="2400" dirty="0"/>
              <a:t>rassemblant les chercheurs et scientifiques dans un cadre formel le 19 octobre. </a:t>
            </a:r>
          </a:p>
          <a:p>
            <a:pPr lvl="1" indent="-457200"/>
            <a:endParaRPr lang="fr-FR" sz="2400" dirty="0"/>
          </a:p>
          <a:p>
            <a:pPr lvl="1" indent="-457200"/>
            <a:r>
              <a:rPr lang="fr-FR" sz="2400" dirty="0"/>
              <a:t>Un programme  </a:t>
            </a:r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sur 2 jours se déroulera les 20 et 21 octobre </a:t>
            </a:r>
            <a:r>
              <a:rPr lang="fr-FR" sz="2400" dirty="0"/>
              <a:t>:</a:t>
            </a:r>
          </a:p>
          <a:p>
            <a:pPr marL="457200" lvl="2" indent="-457200"/>
            <a:r>
              <a:rPr lang="fr-FR" sz="2400" dirty="0"/>
              <a:t>plus « intégré entre mobilité et climat » autour d’une trentaine d’ateliers techniques.</a:t>
            </a:r>
          </a:p>
          <a:p>
            <a:pPr marL="457200" lvl="2" indent="-457200"/>
            <a:endParaRPr lang="fr-FR" sz="2400" dirty="0"/>
          </a:p>
          <a:p>
            <a:pPr lvl="1" indent="-457200"/>
            <a:r>
              <a:rPr lang="fr-FR" sz="2400" dirty="0"/>
              <a:t>La préparation du programme qui s’appuie sur un </a:t>
            </a:r>
            <a:r>
              <a:rPr lang="fr-FR" sz="2400" b="1" dirty="0">
                <a:solidFill>
                  <a:srgbClr val="184C1B"/>
                </a:solidFill>
              </a:rPr>
              <a:t>Comité d’Orientation Stratégique</a:t>
            </a:r>
            <a:r>
              <a:rPr lang="fr-FR" sz="2400" dirty="0"/>
              <a:t>,</a:t>
            </a:r>
          </a:p>
          <a:p>
            <a:pPr lvl="1" indent="-457200"/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composé de membres volontaires </a:t>
            </a:r>
            <a:r>
              <a:rPr lang="fr-FR" sz="2400" dirty="0"/>
              <a:t>externes qui proposeront, organiseront ou encore</a:t>
            </a:r>
          </a:p>
          <a:p>
            <a:pPr lvl="1" indent="-457200"/>
            <a:r>
              <a:rPr lang="fr-FR" sz="2400" dirty="0"/>
              <a:t>animeront les ateliers.</a:t>
            </a:r>
          </a:p>
          <a:p>
            <a:pPr lvl="1" indent="-457200"/>
            <a:endParaRPr lang="fr-FR" sz="2400" dirty="0"/>
          </a:p>
          <a:p>
            <a:pPr lvl="1" indent="-457200"/>
            <a:endParaRPr lang="fr-FR" sz="2400" dirty="0"/>
          </a:p>
          <a:p>
            <a:pPr lvl="1" indent="-457200">
              <a:buSzPct val="127000"/>
              <a:buFont typeface="Symbol" panose="05050102010706020507" pitchFamily="18" charset="2"/>
              <a:buChar char=""/>
            </a:pPr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La tenue du 1</a:t>
            </a:r>
            <a:r>
              <a:rPr lang="fr-FR" sz="2400" b="1" baseline="30000" dirty="0">
                <a:solidFill>
                  <a:schemeClr val="accent2">
                    <a:lumMod val="75000"/>
                  </a:schemeClr>
                </a:solidFill>
              </a:rPr>
              <a:t>er</a:t>
            </a:r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 salon africain du transport artisanal</a:t>
            </a:r>
          </a:p>
          <a:p>
            <a:pPr marL="342900" indent="-342900">
              <a:spcAft>
                <a:spcPts val="600"/>
              </a:spcAft>
              <a:buClr>
                <a:srgbClr val="184C1B"/>
              </a:buClr>
              <a:buFont typeface="Arial" panose="020B0604020202020204" pitchFamily="34" charset="0"/>
              <a:buChar char="•"/>
            </a:pPr>
            <a:endParaRPr lang="fr-FR" sz="2000" b="1" dirty="0">
              <a:solidFill>
                <a:srgbClr val="184C1B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5A6CDC8-DFEA-D553-906E-764B444AB9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178" t="30286" r="29393" b="26285"/>
          <a:stretch>
            <a:fillRect/>
          </a:stretch>
        </p:blipFill>
        <p:spPr>
          <a:xfrm rot="558031">
            <a:off x="8673736" y="4767943"/>
            <a:ext cx="3017520" cy="1737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6244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910FA-D4C3-2895-B291-9EDC6E5B3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94C80C9-073B-17DC-ED76-3B689B997E9B}"/>
              </a:ext>
            </a:extLst>
          </p:cNvPr>
          <p:cNvSpPr/>
          <p:nvPr/>
        </p:nvSpPr>
        <p:spPr>
          <a:xfrm>
            <a:off x="0" y="0"/>
            <a:ext cx="3078866" cy="6858000"/>
          </a:xfrm>
          <a:prstGeom prst="rect">
            <a:avLst/>
          </a:prstGeom>
          <a:solidFill>
            <a:srgbClr val="184C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4" name="Espace réservé pour une image  3" descr="Une image contenant plein air, ciel, bâtiment, arbre&#10;&#10;Le contenu généré par l’IA peut être incorrect.">
            <a:extLst>
              <a:ext uri="{FF2B5EF4-FFF2-40B4-BE49-F238E27FC236}">
                <a16:creationId xmlns:a16="http://schemas.microsoft.com/office/drawing/2014/main" id="{3D830573-1A49-8FE2-14C3-21264DA69BD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8" r="21708"/>
          <a:stretch>
            <a:fillRect/>
          </a:stretch>
        </p:blipFill>
        <p:spPr>
          <a:xfrm>
            <a:off x="394022" y="941046"/>
            <a:ext cx="3493813" cy="4631079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D373585-E34A-C7A5-7696-EE643DC4A379}"/>
              </a:ext>
            </a:extLst>
          </p:cNvPr>
          <p:cNvSpPr/>
          <p:nvPr/>
        </p:nvSpPr>
        <p:spPr>
          <a:xfrm>
            <a:off x="4057650" y="1141125"/>
            <a:ext cx="8048625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latin typeface="Bricolage Grotesque 14pt" panose="020B0605040402000204" pitchFamily="34" charset="0"/>
              </a:rPr>
              <a:t>En quelques mots …</a:t>
            </a:r>
          </a:p>
          <a:p>
            <a:pPr marL="342900" indent="-342900">
              <a:spcAft>
                <a:spcPts val="600"/>
              </a:spcAft>
              <a:buClr>
                <a:srgbClr val="184C1B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184C1B"/>
                </a:solidFill>
              </a:rPr>
              <a:t>Rappels</a:t>
            </a:r>
          </a:p>
          <a:p>
            <a:pPr marL="342900" indent="-342900">
              <a:spcAft>
                <a:spcPts val="600"/>
              </a:spcAft>
              <a:buClr>
                <a:srgbClr val="184C1B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184C1B"/>
                </a:solidFill>
              </a:rPr>
              <a:t>Les enjeux de la CIMDC2026 à Abidjan</a:t>
            </a:r>
          </a:p>
          <a:p>
            <a:pPr marL="342900" indent="-342900">
              <a:spcAft>
                <a:spcPts val="600"/>
              </a:spcAft>
              <a:buClr>
                <a:srgbClr val="184C1B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184C1B"/>
                </a:solidFill>
              </a:rPr>
              <a:t>Des nouveautés</a:t>
            </a:r>
          </a:p>
          <a:p>
            <a:pPr marL="342900" indent="-342900">
              <a:spcAft>
                <a:spcPts val="600"/>
              </a:spcAft>
              <a:buClr>
                <a:srgbClr val="184C1B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184C1B"/>
                </a:solidFill>
              </a:rPr>
              <a:t>La visibilité de nos partenaires financiers</a:t>
            </a:r>
          </a:p>
          <a:p>
            <a:pPr marL="342900" indent="-342900">
              <a:spcAft>
                <a:spcPts val="600"/>
              </a:spcAft>
              <a:buClr>
                <a:srgbClr val="184C1B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 nombreuses personnalités et institutions attendues</a:t>
            </a:r>
          </a:p>
          <a:p>
            <a:pPr marL="342900" indent="-342900">
              <a:spcAft>
                <a:spcPts val="600"/>
              </a:spcAft>
              <a:buClr>
                <a:srgbClr val="184C1B"/>
              </a:buClr>
              <a:buFont typeface="Arial" panose="020B0604020202020204" pitchFamily="34" charset="0"/>
              <a:buChar char="•"/>
            </a:pPr>
            <a:r>
              <a:rPr lang="fr-FR" sz="2000" dirty="0"/>
              <a:t>Questions diverses et recueil des remarques complémentaires ?</a:t>
            </a:r>
          </a:p>
          <a:p>
            <a:pPr marL="342900" indent="-342900">
              <a:spcAft>
                <a:spcPts val="600"/>
              </a:spcAft>
              <a:buClr>
                <a:srgbClr val="184C1B"/>
              </a:buClr>
              <a:buFont typeface="Arial" panose="020B0604020202020204" pitchFamily="34" charset="0"/>
              <a:buChar char="•"/>
            </a:pPr>
            <a:r>
              <a:rPr lang="fr-FR" sz="2000" dirty="0"/>
              <a:t>Prochaines étapes</a:t>
            </a:r>
          </a:p>
        </p:txBody>
      </p:sp>
    </p:spTree>
    <p:extLst>
      <p:ext uri="{BB962C8B-B14F-4D97-AF65-F5344CB8AC3E}">
        <p14:creationId xmlns:p14="http://schemas.microsoft.com/office/powerpoint/2010/main" val="2291557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0BE582-2F6C-55C6-C58F-18FD386F7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7E286F9-F4EC-FC26-787B-0231730BF9BA}"/>
              </a:ext>
            </a:extLst>
          </p:cNvPr>
          <p:cNvSpPr/>
          <p:nvPr/>
        </p:nvSpPr>
        <p:spPr>
          <a:xfrm>
            <a:off x="0" y="0"/>
            <a:ext cx="1002323" cy="6858000"/>
          </a:xfrm>
          <a:prstGeom prst="rect">
            <a:avLst/>
          </a:prstGeom>
          <a:solidFill>
            <a:srgbClr val="184C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C3A0B7-0F1A-447E-F164-3114612BF320}"/>
              </a:ext>
            </a:extLst>
          </p:cNvPr>
          <p:cNvSpPr/>
          <p:nvPr/>
        </p:nvSpPr>
        <p:spPr>
          <a:xfrm>
            <a:off x="4950823" y="187502"/>
            <a:ext cx="7145383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3200" b="1" dirty="0">
                <a:solidFill>
                  <a:schemeClr val="accent2">
                    <a:lumMod val="75000"/>
                  </a:schemeClr>
                </a:solidFill>
              </a:rPr>
              <a:t>La visibilité de nos partenaires financiers </a:t>
            </a:r>
          </a:p>
          <a:p>
            <a:pPr lvl="0"/>
            <a:endParaRPr lang="fr-FR" dirty="0"/>
          </a:p>
          <a:p>
            <a:pPr lvl="0"/>
            <a:r>
              <a:rPr lang="fr-FR" sz="2400" dirty="0"/>
              <a:t>Une large place est laissée aux partenaires financiers (sponsors) pour leur </a:t>
            </a:r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visibilité et le développement des affaires </a:t>
            </a:r>
            <a:r>
              <a:rPr lang="fr-FR" sz="2400" dirty="0"/>
              <a:t>: </a:t>
            </a:r>
          </a:p>
          <a:p>
            <a:pPr marL="342900" lvl="0" indent="-342900">
              <a:buClr>
                <a:schemeClr val="accent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fr-FR" sz="2400" dirty="0"/>
              <a:t>logos, 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fr-FR" sz="2400" dirty="0"/>
              <a:t>stands, 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fr-FR" sz="2400" dirty="0"/>
              <a:t>prises de parole, 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fr-FR" sz="2400" dirty="0"/>
              <a:t>implication dans la réalisation et l’animation des ateliers, 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fr-FR" sz="2400" dirty="0" err="1"/>
              <a:t>BtoB</a:t>
            </a:r>
            <a:r>
              <a:rPr lang="fr-FR" sz="2400" dirty="0"/>
              <a:t>, 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fr-FR" sz="2400" dirty="0"/>
              <a:t>réunions VIP,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fr-FR" sz="2400" dirty="0"/>
              <a:t>Soirées VIP…</a:t>
            </a:r>
          </a:p>
          <a:p>
            <a:pPr>
              <a:buClr>
                <a:schemeClr val="accent2">
                  <a:lumMod val="75000"/>
                </a:schemeClr>
              </a:buClr>
              <a:buSzPct val="150000"/>
            </a:pPr>
            <a:endParaRPr lang="fr-FR" sz="2400" dirty="0"/>
          </a:p>
          <a:p>
            <a:pPr marL="1062038" lvl="0" indent="-342900">
              <a:buClr>
                <a:schemeClr val="accent2">
                  <a:lumMod val="75000"/>
                </a:schemeClr>
              </a:buClr>
              <a:buSzPct val="140000"/>
              <a:buFont typeface="Symbol" panose="05050102010706020507" pitchFamily="18" charset="2"/>
              <a:buChar char="®"/>
            </a:pPr>
            <a:r>
              <a:rPr lang="fr-FR" sz="2400" dirty="0"/>
              <a:t> L’ensemble des possibilités dépend du niveau    de sponsoring (</a:t>
            </a:r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Bronze, Silver, Gold</a:t>
            </a:r>
            <a:r>
              <a:rPr lang="fr-FR" sz="2400" dirty="0"/>
              <a:t>).</a:t>
            </a:r>
          </a:p>
          <a:p>
            <a:pPr marL="342900" indent="-342900">
              <a:spcAft>
                <a:spcPts val="600"/>
              </a:spcAft>
              <a:buClr>
                <a:srgbClr val="184C1B"/>
              </a:buClr>
              <a:buFont typeface="Arial" panose="020B0604020202020204" pitchFamily="34" charset="0"/>
              <a:buChar char="•"/>
            </a:pPr>
            <a:endParaRPr lang="fr-FR" sz="2000" b="1" dirty="0">
              <a:solidFill>
                <a:srgbClr val="184C1B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FE2B3F0-09C4-AD88-88FD-B9376B52CA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464" t="14095" r="36143" b="17524"/>
          <a:stretch>
            <a:fillRect/>
          </a:stretch>
        </p:blipFill>
        <p:spPr>
          <a:xfrm>
            <a:off x="520623" y="770707"/>
            <a:ext cx="4103628" cy="5559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2926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1C8BE-DC84-7E09-89CD-9B9996B3B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754D2EC-454C-6B3F-6987-8F5B85D39C70}"/>
              </a:ext>
            </a:extLst>
          </p:cNvPr>
          <p:cNvSpPr/>
          <p:nvPr/>
        </p:nvSpPr>
        <p:spPr>
          <a:xfrm>
            <a:off x="0" y="0"/>
            <a:ext cx="3078866" cy="6858000"/>
          </a:xfrm>
          <a:prstGeom prst="rect">
            <a:avLst/>
          </a:prstGeom>
          <a:solidFill>
            <a:srgbClr val="184C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4" name="Espace réservé pour une image  3" descr="Une image contenant plein air, ciel, bâtiment, arbre&#10;&#10;Le contenu généré par l’IA peut être incorrect.">
            <a:extLst>
              <a:ext uri="{FF2B5EF4-FFF2-40B4-BE49-F238E27FC236}">
                <a16:creationId xmlns:a16="http://schemas.microsoft.com/office/drawing/2014/main" id="{4BB788B1-2E5E-E7ED-6469-174DF91AF81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8" r="21708"/>
          <a:stretch>
            <a:fillRect/>
          </a:stretch>
        </p:blipFill>
        <p:spPr>
          <a:xfrm>
            <a:off x="394022" y="941046"/>
            <a:ext cx="3493813" cy="4631079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2A84116-0485-8275-30E0-31DA35D17802}"/>
              </a:ext>
            </a:extLst>
          </p:cNvPr>
          <p:cNvSpPr/>
          <p:nvPr/>
        </p:nvSpPr>
        <p:spPr>
          <a:xfrm>
            <a:off x="4057650" y="1141125"/>
            <a:ext cx="8048625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latin typeface="Bricolage Grotesque 14pt" panose="020B0605040402000204" pitchFamily="34" charset="0"/>
              </a:rPr>
              <a:t>En quelques mots …</a:t>
            </a:r>
          </a:p>
          <a:p>
            <a:pPr marL="342900" indent="-342900">
              <a:spcAft>
                <a:spcPts val="600"/>
              </a:spcAft>
              <a:buClr>
                <a:srgbClr val="184C1B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184C1B"/>
                </a:solidFill>
              </a:rPr>
              <a:t>Rappels</a:t>
            </a:r>
          </a:p>
          <a:p>
            <a:pPr marL="342900" indent="-342900">
              <a:spcAft>
                <a:spcPts val="600"/>
              </a:spcAft>
              <a:buClr>
                <a:srgbClr val="184C1B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184C1B"/>
                </a:solidFill>
              </a:rPr>
              <a:t>Les enjeux de la CIMDC2026 à Abidjan</a:t>
            </a:r>
          </a:p>
          <a:p>
            <a:pPr marL="342900" indent="-342900">
              <a:spcAft>
                <a:spcPts val="600"/>
              </a:spcAft>
              <a:buClr>
                <a:srgbClr val="184C1B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184C1B"/>
                </a:solidFill>
              </a:rPr>
              <a:t>Des nouveautés</a:t>
            </a:r>
          </a:p>
          <a:p>
            <a:pPr marL="342900" indent="-342900">
              <a:spcAft>
                <a:spcPts val="600"/>
              </a:spcAft>
              <a:buClr>
                <a:srgbClr val="184C1B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184C1B"/>
                </a:solidFill>
              </a:rPr>
              <a:t>La visibilité de nos partenaires financiers</a:t>
            </a:r>
          </a:p>
          <a:p>
            <a:pPr marL="342900" indent="-342900">
              <a:spcAft>
                <a:spcPts val="600"/>
              </a:spcAft>
              <a:buClr>
                <a:srgbClr val="184C1B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184C1B"/>
                </a:solidFill>
              </a:rPr>
              <a:t>De nombreuses personnalités et institutions attendues</a:t>
            </a:r>
          </a:p>
          <a:p>
            <a:pPr marL="342900" indent="-342900">
              <a:spcAft>
                <a:spcPts val="600"/>
              </a:spcAft>
              <a:buClr>
                <a:srgbClr val="184C1B"/>
              </a:buClr>
              <a:buFont typeface="Arial" panose="020B0604020202020204" pitchFamily="34" charset="0"/>
              <a:buChar char="•"/>
            </a:pPr>
            <a:r>
              <a:rPr lang="fr-FR" sz="2000" dirty="0"/>
              <a:t>Questions diverses et recueil des remarques complémentaires ?</a:t>
            </a:r>
          </a:p>
        </p:txBody>
      </p:sp>
    </p:spTree>
    <p:extLst>
      <p:ext uri="{BB962C8B-B14F-4D97-AF65-F5344CB8AC3E}">
        <p14:creationId xmlns:p14="http://schemas.microsoft.com/office/powerpoint/2010/main" val="4899987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AA394-5966-A6DF-0D32-C2690075B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BE39591-0986-5A45-C812-B4071160AAB3}"/>
              </a:ext>
            </a:extLst>
          </p:cNvPr>
          <p:cNvSpPr/>
          <p:nvPr/>
        </p:nvSpPr>
        <p:spPr>
          <a:xfrm>
            <a:off x="0" y="0"/>
            <a:ext cx="1055077" cy="6858000"/>
          </a:xfrm>
          <a:prstGeom prst="rect">
            <a:avLst/>
          </a:prstGeom>
          <a:solidFill>
            <a:srgbClr val="184C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676DAB-FDE8-19C7-5BD7-9EC2920B4504}"/>
              </a:ext>
            </a:extLst>
          </p:cNvPr>
          <p:cNvSpPr/>
          <p:nvPr/>
        </p:nvSpPr>
        <p:spPr>
          <a:xfrm>
            <a:off x="1195754" y="305068"/>
            <a:ext cx="10893669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chemeClr val="accent2">
                    <a:lumMod val="75000"/>
                  </a:schemeClr>
                </a:solidFill>
              </a:rPr>
              <a:t>De nombreuses personnalités et institutions attendues …</a:t>
            </a:r>
          </a:p>
          <a:p>
            <a:pPr lvl="0"/>
            <a:endParaRPr lang="fr-FR" sz="3200" b="1" dirty="0"/>
          </a:p>
          <a:p>
            <a:pPr marL="342900" lvl="0" indent="-342900">
              <a:buClr>
                <a:schemeClr val="accent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fr-FR" sz="2400" dirty="0"/>
              <a:t>Les collectivités locales ivoiriennes et africaines autant que tous les </a:t>
            </a:r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ministères ivoiriens, africains et français </a:t>
            </a:r>
            <a:r>
              <a:rPr lang="fr-FR" sz="2400" dirty="0"/>
              <a:t>impliqués sur les sujets d’urbanisme, d’infrastructure, d’énergie, de mobilité, de développement durable, d’innovation, de logement, de culture, de coopération...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342900" lvl="0" indent="-342900">
              <a:buClr>
                <a:schemeClr val="accent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fr-FR" sz="2400" dirty="0"/>
              <a:t>De nombreux acteurs étatiques,</a:t>
            </a:r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l’EU et les ONG internationales </a:t>
            </a:r>
            <a:r>
              <a:rPr lang="fr-FR" sz="2400" dirty="0"/>
              <a:t>sont attendus à la conférence qui se veut être une </a:t>
            </a:r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antichambre de la COP 31</a:t>
            </a:r>
            <a:r>
              <a:rPr lang="fr-FR" sz="2400" dirty="0"/>
              <a:t>, notamment au travers de la « Déclaration d’Abidjan » dans la continuité de la « Déclaration de Dakar ».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342900" lvl="0" indent="-342900">
              <a:buClr>
                <a:schemeClr val="accent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fr-FR" sz="2400" dirty="0"/>
              <a:t>Les grandes institutions internationales, déjà informées ont manifesté leur intérêt et confirmé leur présence (</a:t>
            </a:r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BM, AFD, BAD, BEI…</a:t>
            </a:r>
            <a:r>
              <a:rPr 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  <a:p>
            <a:pPr marL="342900" indent="-342900">
              <a:spcAft>
                <a:spcPts val="600"/>
              </a:spcAft>
              <a:buClr>
                <a:srgbClr val="184C1B"/>
              </a:buClr>
              <a:buFont typeface="Arial" panose="020B0604020202020204" pitchFamily="34" charset="0"/>
              <a:buChar char="•"/>
            </a:pPr>
            <a:endParaRPr lang="fr-FR" sz="2400" b="1" dirty="0">
              <a:solidFill>
                <a:srgbClr val="184C1B"/>
              </a:solidFill>
            </a:endParaRPr>
          </a:p>
          <a:p>
            <a:pPr marL="342900" indent="-342900">
              <a:spcAft>
                <a:spcPts val="600"/>
              </a:spcAft>
              <a:buClr>
                <a:srgbClr val="184C1B"/>
              </a:buClr>
              <a:buFont typeface="Arial" panose="020B0604020202020204" pitchFamily="34" charset="0"/>
              <a:buChar char="•"/>
            </a:pPr>
            <a:endParaRPr lang="fr-FR" sz="2000" b="1" dirty="0">
              <a:solidFill>
                <a:srgbClr val="184C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9592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B8565-8ACA-150D-B582-56D698CCD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D88F591-4432-48E6-7913-6426DAFEC9B8}"/>
              </a:ext>
            </a:extLst>
          </p:cNvPr>
          <p:cNvSpPr/>
          <p:nvPr/>
        </p:nvSpPr>
        <p:spPr>
          <a:xfrm>
            <a:off x="0" y="0"/>
            <a:ext cx="3078866" cy="6858000"/>
          </a:xfrm>
          <a:prstGeom prst="rect">
            <a:avLst/>
          </a:prstGeom>
          <a:solidFill>
            <a:srgbClr val="184C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4" name="Espace réservé pour une image  3" descr="Une image contenant plein air, ciel, bâtiment, arbre&#10;&#10;Le contenu généré par l’IA peut être incorrect.">
            <a:extLst>
              <a:ext uri="{FF2B5EF4-FFF2-40B4-BE49-F238E27FC236}">
                <a16:creationId xmlns:a16="http://schemas.microsoft.com/office/drawing/2014/main" id="{4B83A397-0901-1215-DEDE-99C334F4A24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8" r="21708"/>
          <a:stretch>
            <a:fillRect/>
          </a:stretch>
        </p:blipFill>
        <p:spPr>
          <a:xfrm>
            <a:off x="394022" y="941046"/>
            <a:ext cx="3493813" cy="4631079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DCB1D5-8337-6C40-265A-1520D3690D51}"/>
              </a:ext>
            </a:extLst>
          </p:cNvPr>
          <p:cNvSpPr/>
          <p:nvPr/>
        </p:nvSpPr>
        <p:spPr>
          <a:xfrm>
            <a:off x="4057650" y="1141125"/>
            <a:ext cx="8048625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latin typeface="Bricolage Grotesque 14pt" panose="020B0605040402000204" pitchFamily="34" charset="0"/>
              </a:rPr>
              <a:t>En quelques mots …</a:t>
            </a:r>
          </a:p>
          <a:p>
            <a:pPr marL="342900" indent="-342900">
              <a:spcAft>
                <a:spcPts val="600"/>
              </a:spcAft>
              <a:buClr>
                <a:srgbClr val="184C1B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184C1B"/>
                </a:solidFill>
              </a:rPr>
              <a:t>Rappels</a:t>
            </a:r>
          </a:p>
          <a:p>
            <a:pPr marL="342900" indent="-342900">
              <a:spcAft>
                <a:spcPts val="600"/>
              </a:spcAft>
              <a:buClr>
                <a:srgbClr val="184C1B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184C1B"/>
                </a:solidFill>
              </a:rPr>
              <a:t>Les enjeux de la CIMDC2026 à Abidjan</a:t>
            </a:r>
          </a:p>
          <a:p>
            <a:pPr marL="342900" indent="-342900">
              <a:spcAft>
                <a:spcPts val="600"/>
              </a:spcAft>
              <a:buClr>
                <a:srgbClr val="184C1B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184C1B"/>
                </a:solidFill>
              </a:rPr>
              <a:t>Des nouveautés</a:t>
            </a:r>
          </a:p>
          <a:p>
            <a:pPr marL="342900" indent="-342900">
              <a:spcAft>
                <a:spcPts val="600"/>
              </a:spcAft>
              <a:buClr>
                <a:srgbClr val="184C1B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184C1B"/>
                </a:solidFill>
              </a:rPr>
              <a:t>La visibilité de nos partenaires financiers</a:t>
            </a:r>
          </a:p>
          <a:p>
            <a:pPr marL="342900" indent="-342900">
              <a:spcAft>
                <a:spcPts val="600"/>
              </a:spcAft>
              <a:buClr>
                <a:srgbClr val="184C1B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184C1B"/>
                </a:solidFill>
              </a:rPr>
              <a:t>De nombreuses personnalités et institutions attendues</a:t>
            </a:r>
          </a:p>
          <a:p>
            <a:pPr marL="342900" indent="-342900">
              <a:spcAft>
                <a:spcPts val="600"/>
              </a:spcAft>
              <a:buClr>
                <a:srgbClr val="184C1B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184C1B"/>
                </a:solidFill>
              </a:rPr>
              <a:t>Questions diverses et recueil des remarques complémentaires ?</a:t>
            </a:r>
          </a:p>
        </p:txBody>
      </p:sp>
    </p:spTree>
    <p:extLst>
      <p:ext uri="{BB962C8B-B14F-4D97-AF65-F5344CB8AC3E}">
        <p14:creationId xmlns:p14="http://schemas.microsoft.com/office/powerpoint/2010/main" val="2085838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3BD76-EA56-F139-6A5D-7539D2DA1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59F70C8-0428-061C-7F2C-C35755276603}"/>
              </a:ext>
            </a:extLst>
          </p:cNvPr>
          <p:cNvSpPr/>
          <p:nvPr/>
        </p:nvSpPr>
        <p:spPr>
          <a:xfrm>
            <a:off x="0" y="0"/>
            <a:ext cx="3078866" cy="6858000"/>
          </a:xfrm>
          <a:prstGeom prst="rect">
            <a:avLst/>
          </a:prstGeom>
          <a:solidFill>
            <a:srgbClr val="184C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4" name="Espace réservé pour une image  3" descr="Une image contenant plein air, ciel, bâtiment, arbre&#10;&#10;Le contenu généré par l’IA peut être incorrect.">
            <a:extLst>
              <a:ext uri="{FF2B5EF4-FFF2-40B4-BE49-F238E27FC236}">
                <a16:creationId xmlns:a16="http://schemas.microsoft.com/office/drawing/2014/main" id="{0601F54E-4C28-5FC1-1915-C6DA33DCC3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8" r="21708"/>
          <a:stretch>
            <a:fillRect/>
          </a:stretch>
        </p:blipFill>
        <p:spPr>
          <a:xfrm>
            <a:off x="394022" y="941046"/>
            <a:ext cx="3493813" cy="4631079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9E513F8-D21F-A67E-A607-1972F41ABAC1}"/>
              </a:ext>
            </a:extLst>
          </p:cNvPr>
          <p:cNvSpPr/>
          <p:nvPr/>
        </p:nvSpPr>
        <p:spPr>
          <a:xfrm>
            <a:off x="4057650" y="1141125"/>
            <a:ext cx="8048625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latin typeface="Bricolage Grotesque 14pt" panose="020B0605040402000204" pitchFamily="34" charset="0"/>
              </a:rPr>
              <a:t>En quelques mots …</a:t>
            </a:r>
          </a:p>
          <a:p>
            <a:pPr marL="342900" indent="-342900">
              <a:spcAft>
                <a:spcPts val="600"/>
              </a:spcAft>
              <a:buClr>
                <a:srgbClr val="184C1B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184C1B"/>
                </a:solidFill>
              </a:rPr>
              <a:t>Rappels </a:t>
            </a:r>
          </a:p>
          <a:p>
            <a:pPr marL="342900" indent="-342900">
              <a:spcAft>
                <a:spcPts val="600"/>
              </a:spcAft>
              <a:buClr>
                <a:srgbClr val="184C1B"/>
              </a:buClr>
              <a:buFont typeface="Arial" panose="020B0604020202020204" pitchFamily="34" charset="0"/>
              <a:buChar char="•"/>
            </a:pPr>
            <a:r>
              <a:rPr lang="fr-FR" sz="2000" dirty="0"/>
              <a:t>Les enjeux de la CIMDC2026 à Abidjan</a:t>
            </a:r>
          </a:p>
          <a:p>
            <a:pPr marL="342900" indent="-342900">
              <a:spcAft>
                <a:spcPts val="600"/>
              </a:spcAft>
              <a:buClr>
                <a:srgbClr val="184C1B"/>
              </a:buClr>
              <a:buFont typeface="Arial" panose="020B0604020202020204" pitchFamily="34" charset="0"/>
              <a:buChar char="•"/>
            </a:pPr>
            <a:r>
              <a:rPr lang="fr-FR" sz="2000" dirty="0"/>
              <a:t>Des nouveautés</a:t>
            </a:r>
          </a:p>
          <a:p>
            <a:pPr marL="342900" indent="-342900">
              <a:spcAft>
                <a:spcPts val="600"/>
              </a:spcAft>
              <a:buClr>
                <a:srgbClr val="184C1B"/>
              </a:buClr>
              <a:buFont typeface="Arial" panose="020B0604020202020204" pitchFamily="34" charset="0"/>
              <a:buChar char="•"/>
            </a:pPr>
            <a:r>
              <a:rPr lang="fr-FR" sz="2000" dirty="0"/>
              <a:t>La visibilité de nos partenaires financiers</a:t>
            </a:r>
          </a:p>
          <a:p>
            <a:pPr marL="342900" indent="-342900">
              <a:spcAft>
                <a:spcPts val="600"/>
              </a:spcAft>
              <a:buClr>
                <a:srgbClr val="184C1B"/>
              </a:buClr>
              <a:buFont typeface="Arial" panose="020B0604020202020204" pitchFamily="34" charset="0"/>
              <a:buChar char="•"/>
            </a:pPr>
            <a:r>
              <a:rPr lang="fr-FR" sz="2000" dirty="0"/>
              <a:t>De nombreuses personnalités et institutions attendues</a:t>
            </a:r>
          </a:p>
          <a:p>
            <a:pPr marL="342900" indent="-342900">
              <a:spcAft>
                <a:spcPts val="600"/>
              </a:spcAft>
              <a:buClr>
                <a:srgbClr val="184C1B"/>
              </a:buClr>
              <a:buFont typeface="Arial" panose="020B0604020202020204" pitchFamily="34" charset="0"/>
              <a:buChar char="•"/>
            </a:pPr>
            <a:r>
              <a:rPr lang="fr-FR" sz="2000" dirty="0"/>
              <a:t>Questions diverses et recueil des remarques complémentaires ?</a:t>
            </a:r>
          </a:p>
        </p:txBody>
      </p:sp>
    </p:spTree>
    <p:extLst>
      <p:ext uri="{BB962C8B-B14F-4D97-AF65-F5344CB8AC3E}">
        <p14:creationId xmlns:p14="http://schemas.microsoft.com/office/powerpoint/2010/main" val="124396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0" descr="Une image contenant plein air, ciel, Zone métropolitaine, bâtiment&#10;&#10;Le contenu généré par l’IA peut être incorrect.">
            <a:extLst>
              <a:ext uri="{FF2B5EF4-FFF2-40B4-BE49-F238E27FC236}">
                <a16:creationId xmlns:a16="http://schemas.microsoft.com/office/drawing/2014/main" id="{46584099-5C0F-E557-E080-C064D1249E5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0" r="21540"/>
          <a:stretch>
            <a:fillRect/>
          </a:stretch>
        </p:blipFill>
        <p:spPr>
          <a:xfrm>
            <a:off x="6245215" y="571381"/>
            <a:ext cx="5296545" cy="564000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390B95-6082-A567-5ECC-66601E2DCB05}"/>
              </a:ext>
            </a:extLst>
          </p:cNvPr>
          <p:cNvSpPr txBox="1"/>
          <p:nvPr/>
        </p:nvSpPr>
        <p:spPr>
          <a:xfrm>
            <a:off x="246811" y="652173"/>
            <a:ext cx="5871323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rgbClr val="184C1B"/>
                </a:solidFill>
                <a:latin typeface="Bricolage Grotesque 14pt" panose="020B0605040402000204" pitchFamily="34" charset="0"/>
              </a:rPr>
              <a:t>Ensemble </a:t>
            </a:r>
            <a:r>
              <a:rPr lang="fr-FR" sz="5000" b="1" dirty="0">
                <a:latin typeface="Bricolage Grotesque 14pt" panose="020B0605040402000204" pitchFamily="34" charset="0"/>
                <a:cs typeface="Plus Jakarta Sans" pitchFamily="2" charset="0"/>
              </a:rPr>
              <a:t>préparons la prochaine</a:t>
            </a:r>
            <a:br>
              <a:rPr lang="fr-FR" sz="5000" b="1" dirty="0">
                <a:latin typeface="Bricolage Grotesque 14pt" panose="020B0605040402000204" pitchFamily="34" charset="0"/>
                <a:cs typeface="Plus Jakarta Sans" pitchFamily="2" charset="0"/>
              </a:rPr>
            </a:br>
            <a:r>
              <a:rPr lang="fr-FR" sz="5000" b="1" dirty="0">
                <a:solidFill>
                  <a:schemeClr val="accent2">
                    <a:lumMod val="75000"/>
                  </a:schemeClr>
                </a:solidFill>
                <a:latin typeface="Bricolage Grotesque 14pt" panose="020B0605040402000204" pitchFamily="34" charset="0"/>
              </a:rPr>
              <a:t>#CIMDC2026 </a:t>
            </a:r>
            <a:br>
              <a:rPr lang="fr-FR" sz="5000" b="1" dirty="0">
                <a:latin typeface="Bricolage Grotesque 14pt" panose="020B0605040402000204" pitchFamily="34" charset="0"/>
                <a:cs typeface="Plus Jakarta Sans" pitchFamily="2" charset="0"/>
              </a:rPr>
            </a:br>
            <a:r>
              <a:rPr lang="fr-FR" sz="5000" b="1" dirty="0">
                <a:latin typeface="Bricolage Grotesque 14pt" panose="020B0605040402000204" pitchFamily="34" charset="0"/>
                <a:cs typeface="Plus Jakarta Sans" pitchFamily="2" charset="0"/>
              </a:rPr>
              <a:t>et apportons </a:t>
            </a:r>
            <a:br>
              <a:rPr lang="fr-FR" sz="5000" b="1" dirty="0">
                <a:latin typeface="Bricolage Grotesque 14pt" panose="020B0605040402000204" pitchFamily="34" charset="0"/>
                <a:cs typeface="Plus Jakarta Sans" pitchFamily="2" charset="0"/>
              </a:rPr>
            </a:br>
            <a:r>
              <a:rPr lang="fr-FR" sz="5000" b="1" dirty="0">
                <a:solidFill>
                  <a:srgbClr val="184C1B"/>
                </a:solidFill>
                <a:latin typeface="Bricolage Grotesque 14pt" panose="020B0605040402000204" pitchFamily="34" charset="0"/>
              </a:rPr>
              <a:t>des réponses</a:t>
            </a:r>
          </a:p>
          <a:p>
            <a:pPr algn="ctr"/>
            <a:r>
              <a:rPr lang="fr-FR" sz="5000" b="1" dirty="0">
                <a:solidFill>
                  <a:srgbClr val="184C1B"/>
                </a:solidFill>
                <a:latin typeface="Bricolage Grotesque 14pt" panose="020B0605040402000204" pitchFamily="34" charset="0"/>
              </a:rPr>
              <a:t>Concrètes...</a:t>
            </a:r>
            <a:br>
              <a:rPr lang="fr-FR" sz="5000" b="1" dirty="0">
                <a:solidFill>
                  <a:srgbClr val="184C1B"/>
                </a:solidFill>
                <a:latin typeface="Bricolage Grotesque 14pt" panose="020B0605040402000204" pitchFamily="34" charset="0"/>
              </a:rPr>
            </a:br>
            <a:endParaRPr lang="en-ID" sz="5000" b="1" dirty="0">
              <a:solidFill>
                <a:srgbClr val="184C1B"/>
              </a:solidFill>
              <a:latin typeface="Bricolage Grotesque 14pt" panose="020B0605040402000204" pitchFamily="34" charset="0"/>
              <a:cs typeface="Plus Jakarta San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C0348A1-436C-9ED1-7E32-CC1C69D9BA6F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4950" y="6033272"/>
            <a:ext cx="1451610" cy="35623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7E19ADE-3127-CBE6-94F2-81119FFB5AD5}"/>
              </a:ext>
            </a:extLst>
          </p:cNvPr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92822" y="5887962"/>
            <a:ext cx="1355090" cy="55181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1E76218-1163-61AE-898A-ABAABDE4C2B5}"/>
              </a:ext>
            </a:extLst>
          </p:cNvPr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5660" y="5699088"/>
            <a:ext cx="523240" cy="73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66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C2966-2387-2F4E-EBA0-C3E0DFE88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D3EA5EF-17D0-6817-F13C-4B4D621D60AE}"/>
              </a:ext>
            </a:extLst>
          </p:cNvPr>
          <p:cNvSpPr/>
          <p:nvPr/>
        </p:nvSpPr>
        <p:spPr>
          <a:xfrm>
            <a:off x="0" y="0"/>
            <a:ext cx="1002323" cy="6858000"/>
          </a:xfrm>
          <a:prstGeom prst="rect">
            <a:avLst/>
          </a:prstGeom>
          <a:solidFill>
            <a:srgbClr val="184C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22F46C-A664-288D-A653-32C83E4A6D75}"/>
              </a:ext>
            </a:extLst>
          </p:cNvPr>
          <p:cNvSpPr/>
          <p:nvPr/>
        </p:nvSpPr>
        <p:spPr>
          <a:xfrm>
            <a:off x="1239715" y="305068"/>
            <a:ext cx="10612316" cy="717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3200" b="1" dirty="0">
                <a:solidFill>
                  <a:schemeClr val="accent2">
                    <a:lumMod val="75000"/>
                  </a:schemeClr>
                </a:solidFill>
              </a:rPr>
              <a:t>Rappels</a:t>
            </a:r>
          </a:p>
          <a:p>
            <a:pPr lvl="0"/>
            <a:endParaRPr lang="fr-FR" sz="2400" b="1" dirty="0">
              <a:solidFill>
                <a:srgbClr val="184C1B"/>
              </a:solidFill>
            </a:endParaRPr>
          </a:p>
          <a:p>
            <a:pPr lvl="0"/>
            <a:r>
              <a:rPr lang="fr-FR" sz="2400" b="1" dirty="0">
                <a:solidFill>
                  <a:srgbClr val="184C1B"/>
                </a:solidFill>
              </a:rPr>
              <a:t>19</a:t>
            </a:r>
            <a:r>
              <a:rPr lang="fr-FR" sz="2400" b="1" baseline="30000" dirty="0">
                <a:solidFill>
                  <a:srgbClr val="184C1B"/>
                </a:solidFill>
              </a:rPr>
              <a:t>ème</a:t>
            </a:r>
            <a:r>
              <a:rPr lang="fr-FR" sz="2400" b="1" dirty="0">
                <a:solidFill>
                  <a:srgbClr val="184C1B"/>
                </a:solidFill>
              </a:rPr>
              <a:t> conférence CODATU depuis sa création en 1980</a:t>
            </a:r>
            <a:r>
              <a:rPr lang="fr-FR" sz="2400" dirty="0">
                <a:solidFill>
                  <a:srgbClr val="184C1B"/>
                </a:solidFill>
              </a:rPr>
              <a:t>.</a:t>
            </a:r>
            <a:r>
              <a:rPr lang="fr-FR" sz="2400" dirty="0"/>
              <a:t> </a:t>
            </a:r>
          </a:p>
          <a:p>
            <a:pPr lvl="0"/>
            <a:r>
              <a:rPr lang="fr-FR" sz="2400" dirty="0"/>
              <a:t>Elle fait suite à celle de Dakar qui s’était tenue en 2022 (#SMDC 2022).</a:t>
            </a:r>
          </a:p>
          <a:p>
            <a:r>
              <a:rPr lang="fr-FR" dirty="0"/>
              <a:t> </a:t>
            </a:r>
          </a:p>
          <a:p>
            <a:pPr lvl="0"/>
            <a:r>
              <a:rPr lang="fr-FR" sz="2400" dirty="0"/>
              <a:t>D’un format similaire à la précédente, elle est intitulée :</a:t>
            </a:r>
          </a:p>
          <a:p>
            <a:pPr lvl="0"/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« Conférence Internationale sur la Mobilité Durable et le Climat »  #CIMDC 2026</a:t>
            </a:r>
          </a:p>
          <a:p>
            <a:pPr lvl="0"/>
            <a:r>
              <a:rPr 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Elle se tiendra à </a:t>
            </a:r>
            <a:r>
              <a:rPr lang="fr-FR" sz="2400" b="1" dirty="0">
                <a:solidFill>
                  <a:srgbClr val="184C1B"/>
                </a:solidFill>
              </a:rPr>
              <a:t>l’Hôtel Sofitel Ivoire </a:t>
            </a:r>
            <a:r>
              <a:rPr 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 octobre 2026: </a:t>
            </a:r>
          </a:p>
          <a:p>
            <a:pPr marL="1254125" lvl="0" indent="-342900">
              <a:buClr>
                <a:schemeClr val="accent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19/10 Conférence Scientifique </a:t>
            </a:r>
          </a:p>
          <a:p>
            <a:pPr marL="1254125" lvl="0" indent="-342900">
              <a:buClr>
                <a:schemeClr val="accent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20 et 21/10 CIMDC</a:t>
            </a:r>
          </a:p>
          <a:p>
            <a:pPr marL="1254125" lvl="0" indent="-342900">
              <a:buClr>
                <a:schemeClr val="accent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22/10 événements spécifiques </a:t>
            </a:r>
          </a:p>
          <a:p>
            <a:pPr lvl="0"/>
            <a:endParaRPr lang="fr-FR" sz="1400" dirty="0"/>
          </a:p>
          <a:p>
            <a:pPr lvl="0"/>
            <a:r>
              <a:rPr lang="fr-FR" sz="2400" dirty="0"/>
              <a:t>Coorganisée avec 2 autres partenaires : </a:t>
            </a:r>
          </a:p>
          <a:p>
            <a:pPr marL="1528763" lvl="1"/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L’AMUGA, AOM du grand Abidjan, </a:t>
            </a:r>
            <a:r>
              <a:rPr lang="fr-FR" sz="2400" dirty="0"/>
              <a:t>partenaire local et délégataire du ministère des transports de la Côte d’Ivoire pour l’occasion.</a:t>
            </a:r>
          </a:p>
          <a:p>
            <a:pPr marL="1528763" lvl="1"/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L’association Climate Chance, </a:t>
            </a:r>
            <a:r>
              <a:rPr lang="fr-FR" sz="2400" dirty="0"/>
              <a:t>déjà partenaire de la conférence de Dakar, qui elle portera les volets Climat et Environnement .</a:t>
            </a:r>
          </a:p>
          <a:p>
            <a:pPr lvl="0"/>
            <a:r>
              <a:rPr lang="fr-FR" sz="4000" dirty="0"/>
              <a:t> </a:t>
            </a:r>
          </a:p>
          <a:p>
            <a:pPr marL="342900" indent="-342900">
              <a:spcAft>
                <a:spcPts val="600"/>
              </a:spcAft>
              <a:buClr>
                <a:srgbClr val="184C1B"/>
              </a:buClr>
              <a:buFont typeface="Arial" panose="020B0604020202020204" pitchFamily="34" charset="0"/>
              <a:buChar char="•"/>
            </a:pPr>
            <a:endParaRPr lang="fr-FR" sz="2000" b="1" dirty="0">
              <a:solidFill>
                <a:srgbClr val="184C1B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67B1508-95F6-5FFA-92C9-77461F1A09D0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91592" y="5070858"/>
            <a:ext cx="1355090" cy="55181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6C1501C-94F4-D226-1ADB-704B6D50BCF5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07517" y="5812232"/>
            <a:ext cx="523240" cy="73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13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7F2B9-3A10-0ABA-DCDA-0669E2989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3BE894F-CEF4-34F8-88E0-9ABB95A43252}"/>
              </a:ext>
            </a:extLst>
          </p:cNvPr>
          <p:cNvSpPr/>
          <p:nvPr/>
        </p:nvSpPr>
        <p:spPr>
          <a:xfrm>
            <a:off x="0" y="0"/>
            <a:ext cx="3078866" cy="6858000"/>
          </a:xfrm>
          <a:prstGeom prst="rect">
            <a:avLst/>
          </a:prstGeom>
          <a:solidFill>
            <a:srgbClr val="184C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4" name="Espace réservé pour une image  3" descr="Une image contenant plein air, ciel, bâtiment, arbre&#10;&#10;Le contenu généré par l’IA peut être incorrect.">
            <a:extLst>
              <a:ext uri="{FF2B5EF4-FFF2-40B4-BE49-F238E27FC236}">
                <a16:creationId xmlns:a16="http://schemas.microsoft.com/office/drawing/2014/main" id="{E7B90341-B3B8-82EC-4FB4-CE4EBC75D1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8" r="21708"/>
          <a:stretch>
            <a:fillRect/>
          </a:stretch>
        </p:blipFill>
        <p:spPr>
          <a:xfrm>
            <a:off x="394022" y="941046"/>
            <a:ext cx="3493813" cy="4631079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7DD276B-7220-AAF8-B686-1D5F4336CBE7}"/>
              </a:ext>
            </a:extLst>
          </p:cNvPr>
          <p:cNvSpPr/>
          <p:nvPr/>
        </p:nvSpPr>
        <p:spPr>
          <a:xfrm>
            <a:off x="4057650" y="1141125"/>
            <a:ext cx="8048625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latin typeface="Bricolage Grotesque 14pt" panose="020B0605040402000204" pitchFamily="34" charset="0"/>
              </a:rPr>
              <a:t>En quelques mots …</a:t>
            </a:r>
          </a:p>
          <a:p>
            <a:pPr marL="342900" indent="-342900">
              <a:spcAft>
                <a:spcPts val="600"/>
              </a:spcAft>
              <a:buClr>
                <a:srgbClr val="184C1B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184C1B"/>
                </a:solidFill>
              </a:rPr>
              <a:t>Rappels </a:t>
            </a:r>
          </a:p>
          <a:p>
            <a:pPr marL="342900" indent="-342900">
              <a:spcAft>
                <a:spcPts val="600"/>
              </a:spcAft>
              <a:buClr>
                <a:srgbClr val="184C1B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184C1B"/>
                </a:solidFill>
              </a:rPr>
              <a:t>Les enjeux de la CIMDC2026 à Abidjan</a:t>
            </a:r>
          </a:p>
          <a:p>
            <a:pPr marL="342900" indent="-342900">
              <a:spcAft>
                <a:spcPts val="600"/>
              </a:spcAft>
              <a:buClr>
                <a:srgbClr val="184C1B"/>
              </a:buClr>
              <a:buFont typeface="Arial" panose="020B0604020202020204" pitchFamily="34" charset="0"/>
              <a:buChar char="•"/>
            </a:pPr>
            <a:r>
              <a:rPr lang="fr-FR" sz="2000" dirty="0"/>
              <a:t>Des nouveautés</a:t>
            </a:r>
          </a:p>
          <a:p>
            <a:pPr marL="342900" indent="-342900">
              <a:spcAft>
                <a:spcPts val="600"/>
              </a:spcAft>
              <a:buClr>
                <a:srgbClr val="184C1B"/>
              </a:buClr>
              <a:buFont typeface="Arial" panose="020B0604020202020204" pitchFamily="34" charset="0"/>
              <a:buChar char="•"/>
            </a:pPr>
            <a:r>
              <a:rPr lang="fr-FR" sz="2000" dirty="0"/>
              <a:t>La visibilité de nos partenaires financiers</a:t>
            </a:r>
          </a:p>
          <a:p>
            <a:pPr marL="342900" indent="-342900">
              <a:spcAft>
                <a:spcPts val="600"/>
              </a:spcAft>
              <a:buClr>
                <a:srgbClr val="184C1B"/>
              </a:buClr>
              <a:buFont typeface="Arial" panose="020B0604020202020204" pitchFamily="34" charset="0"/>
              <a:buChar char="•"/>
            </a:pPr>
            <a:r>
              <a:rPr lang="fr-FR" sz="2000" dirty="0"/>
              <a:t>De nombreuses personnalités et institutions attendues</a:t>
            </a:r>
          </a:p>
          <a:p>
            <a:pPr marL="342900" indent="-342900">
              <a:spcAft>
                <a:spcPts val="600"/>
              </a:spcAft>
              <a:buClr>
                <a:srgbClr val="184C1B"/>
              </a:buClr>
              <a:buFont typeface="Arial" panose="020B0604020202020204" pitchFamily="34" charset="0"/>
              <a:buChar char="•"/>
            </a:pPr>
            <a:r>
              <a:rPr lang="fr-FR" sz="2000" dirty="0"/>
              <a:t>Questions diverses et recueil des remarques complémentaires ?</a:t>
            </a:r>
          </a:p>
        </p:txBody>
      </p:sp>
    </p:spTree>
    <p:extLst>
      <p:ext uri="{BB962C8B-B14F-4D97-AF65-F5344CB8AC3E}">
        <p14:creationId xmlns:p14="http://schemas.microsoft.com/office/powerpoint/2010/main" val="989477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4C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936C930-25D2-4DA6-0A5F-8D027DA54F96}"/>
              </a:ext>
            </a:extLst>
          </p:cNvPr>
          <p:cNvSpPr txBox="1"/>
          <p:nvPr/>
        </p:nvSpPr>
        <p:spPr>
          <a:xfrm>
            <a:off x="711914" y="1074509"/>
            <a:ext cx="422584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Bricolage Grotesque 14pt" panose="020B0605040402000204" pitchFamily="34" charset="0"/>
                <a:cs typeface="Plus Jakarta Sans" pitchFamily="2" charset="0"/>
              </a:rPr>
              <a:t>Comment </a:t>
            </a:r>
            <a:r>
              <a:rPr lang="en-US" sz="6000" b="1" dirty="0" err="1">
                <a:solidFill>
                  <a:schemeClr val="bg1"/>
                </a:solidFill>
                <a:latin typeface="Bricolage Grotesque 14pt" panose="020B0605040402000204" pitchFamily="34" charset="0"/>
                <a:cs typeface="Plus Jakarta Sans" pitchFamily="2" charset="0"/>
              </a:rPr>
              <a:t>concilier</a:t>
            </a:r>
            <a:r>
              <a:rPr lang="en-US" sz="6000" b="1" dirty="0">
                <a:solidFill>
                  <a:schemeClr val="bg1"/>
                </a:solidFill>
                <a:latin typeface="Bricolage Grotesque 14pt" panose="020B0605040402000204" pitchFamily="34" charset="0"/>
                <a:cs typeface="Plus Jakarta Sans" pitchFamily="2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Bricolage Grotesque 14pt" panose="020B0605040402000204" pitchFamily="34" charset="0"/>
                <a:cs typeface="Plus Jakarta Sans" pitchFamily="2" charset="0"/>
              </a:rPr>
              <a:t>contraintes</a:t>
            </a:r>
            <a:r>
              <a:rPr lang="en-US" sz="6000" b="1" dirty="0">
                <a:solidFill>
                  <a:schemeClr val="bg1"/>
                </a:solidFill>
                <a:latin typeface="Bricolage Grotesque 14pt" panose="020B0605040402000204" pitchFamily="34" charset="0"/>
                <a:cs typeface="Plus Jakarta Sans" pitchFamily="2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Bricolage Grotesque 14pt" panose="020B0605040402000204" pitchFamily="34" charset="0"/>
                <a:cs typeface="Plus Jakarta Sans" pitchFamily="2" charset="0"/>
              </a:rPr>
              <a:t>climatiques</a:t>
            </a:r>
            <a:r>
              <a:rPr lang="en-US" sz="6000" b="1" dirty="0">
                <a:solidFill>
                  <a:schemeClr val="bg1"/>
                </a:solidFill>
                <a:latin typeface="Bricolage Grotesque 14pt" panose="020B0605040402000204" pitchFamily="34" charset="0"/>
                <a:cs typeface="Plus Jakarta Sans" pitchFamily="2" charset="0"/>
              </a:rPr>
              <a:t>… </a:t>
            </a:r>
            <a:endParaRPr lang="en-ID" sz="6000" b="1" dirty="0">
              <a:solidFill>
                <a:schemeClr val="bg1"/>
              </a:solidFill>
              <a:latin typeface="Bricolage Grotesque 14pt" panose="020B0605040402000204" pitchFamily="34" charset="0"/>
              <a:cs typeface="Plus Jakarta Sans" pitchFamily="2" charset="0"/>
            </a:endParaRPr>
          </a:p>
        </p:txBody>
      </p:sp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69807172-556B-B863-FCEE-3E3EE0FA56A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2" b="2242"/>
          <a:stretch/>
        </p:blipFill>
        <p:spPr/>
      </p:pic>
    </p:spTree>
    <p:extLst>
      <p:ext uri="{BB962C8B-B14F-4D97-AF65-F5344CB8AC3E}">
        <p14:creationId xmlns:p14="http://schemas.microsoft.com/office/powerpoint/2010/main" val="1082516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BF43CC05-4CB2-160F-13E2-70BB5FDD9F7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3" r="10723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8A5073-3C50-721F-ACCD-3078857761ED}"/>
              </a:ext>
            </a:extLst>
          </p:cNvPr>
          <p:cNvSpPr/>
          <p:nvPr/>
        </p:nvSpPr>
        <p:spPr>
          <a:xfrm>
            <a:off x="348792" y="414779"/>
            <a:ext cx="1668544" cy="5750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42185E-3F50-4A99-12FD-A3153A56E1B1}"/>
              </a:ext>
            </a:extLst>
          </p:cNvPr>
          <p:cNvSpPr/>
          <p:nvPr/>
        </p:nvSpPr>
        <p:spPr>
          <a:xfrm>
            <a:off x="219603" y="4546920"/>
            <a:ext cx="4333135" cy="5750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FD5D7AAB-CF1F-ED36-2578-7EA8598D3CE1}"/>
              </a:ext>
            </a:extLst>
          </p:cNvPr>
          <p:cNvSpPr txBox="1"/>
          <p:nvPr/>
        </p:nvSpPr>
        <p:spPr>
          <a:xfrm>
            <a:off x="348792" y="1124960"/>
            <a:ext cx="4470906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 dirty="0">
                <a:latin typeface="Bricolage Grotesque 14pt" panose="020B0605040402000204" pitchFamily="34" charset="0"/>
              </a:rPr>
              <a:t>… et </a:t>
            </a:r>
            <a:r>
              <a:rPr lang="en-US" sz="5000" b="1" dirty="0" err="1">
                <a:latin typeface="Bricolage Grotesque 14pt" panose="020B0605040402000204" pitchFamily="34" charset="0"/>
              </a:rPr>
              <a:t>contraintes</a:t>
            </a:r>
            <a:r>
              <a:rPr lang="en-US" sz="5000" b="1" dirty="0">
                <a:latin typeface="Bricolage Grotesque 14pt" panose="020B0605040402000204" pitchFamily="34" charset="0"/>
              </a:rPr>
              <a:t> </a:t>
            </a:r>
            <a:r>
              <a:rPr lang="en-US" sz="5000" b="1" dirty="0" err="1">
                <a:solidFill>
                  <a:srgbClr val="184C1B"/>
                </a:solidFill>
                <a:latin typeface="Bricolage Grotesque 14pt" panose="020B0605040402000204" pitchFamily="34" charset="0"/>
              </a:rPr>
              <a:t>financières</a:t>
            </a:r>
            <a:r>
              <a:rPr lang="en-US" sz="5000" b="1" dirty="0">
                <a:solidFill>
                  <a:srgbClr val="184C1B"/>
                </a:solidFill>
                <a:latin typeface="Bricolage Grotesque 14pt" panose="020B060504040200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74135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E1F69B6-243F-11B7-2C71-A3C5553C1CA7}"/>
              </a:ext>
            </a:extLst>
          </p:cNvPr>
          <p:cNvSpPr/>
          <p:nvPr/>
        </p:nvSpPr>
        <p:spPr>
          <a:xfrm>
            <a:off x="9210675" y="0"/>
            <a:ext cx="2981325" cy="6858000"/>
          </a:xfrm>
          <a:prstGeom prst="rect">
            <a:avLst/>
          </a:prstGeom>
          <a:solidFill>
            <a:srgbClr val="184C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42364109-B2C0-584F-FA27-950DE4672D34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8" r="20098"/>
          <a:stretch/>
        </p:blipFill>
        <p:spPr/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5DA209E4-5D77-E4E8-8079-48EC35EC0185}"/>
              </a:ext>
            </a:extLst>
          </p:cNvPr>
          <p:cNvSpPr txBox="1"/>
          <p:nvPr/>
        </p:nvSpPr>
        <p:spPr>
          <a:xfrm>
            <a:off x="438150" y="843677"/>
            <a:ext cx="565785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500" b="1" dirty="0">
                <a:latin typeface="Bricolage Grotesque 14pt" panose="020B0605040402000204" pitchFamily="34" charset="0"/>
                <a:cs typeface="Plus Jakarta Sans" pitchFamily="2" charset="0"/>
              </a:rPr>
              <a:t>Comment favoriser un </a:t>
            </a:r>
            <a:r>
              <a:rPr lang="fr-FR" sz="5500" b="1" dirty="0">
                <a:solidFill>
                  <a:srgbClr val="184C1B"/>
                </a:solidFill>
                <a:latin typeface="Bricolage Grotesque 14pt" panose="020B0605040402000204" pitchFamily="34" charset="0"/>
              </a:rPr>
              <a:t>développement urbain durable </a:t>
            </a:r>
            <a:r>
              <a:rPr lang="fr-FR" sz="5500" b="1" dirty="0">
                <a:latin typeface="Bricolage Grotesque 14pt" panose="020B0605040402000204" pitchFamily="34" charset="0"/>
                <a:cs typeface="Plus Jakarta Sans" pitchFamily="2" charset="0"/>
              </a:rPr>
              <a:t>dans les villes du </a:t>
            </a:r>
            <a:r>
              <a:rPr lang="fr-FR" sz="5500" b="1" dirty="0">
                <a:solidFill>
                  <a:srgbClr val="184C1B"/>
                </a:solidFill>
                <a:latin typeface="Bricolage Grotesque 14pt" panose="020B0605040402000204" pitchFamily="34" charset="0"/>
              </a:rPr>
              <a:t>Sud global ?</a:t>
            </a:r>
          </a:p>
        </p:txBody>
      </p:sp>
    </p:spTree>
    <p:extLst>
      <p:ext uri="{BB962C8B-B14F-4D97-AF65-F5344CB8AC3E}">
        <p14:creationId xmlns:p14="http://schemas.microsoft.com/office/powerpoint/2010/main" val="393738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430181CB-E774-C344-793E-E154C0B624EC}"/>
              </a:ext>
            </a:extLst>
          </p:cNvPr>
          <p:cNvSpPr txBox="1"/>
          <p:nvPr/>
        </p:nvSpPr>
        <p:spPr>
          <a:xfrm>
            <a:off x="5036885" y="3103396"/>
            <a:ext cx="2848342" cy="8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amet</a:t>
            </a:r>
            <a: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eiusmod consectetur adipiscing </a:t>
            </a:r>
            <a: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nunc</a:t>
            </a:r>
            <a:r>
              <a:rPr lang="id-ID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eiusmod tempor</a:t>
            </a:r>
            <a: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dolor enim.</a:t>
            </a:r>
            <a:endParaRPr lang="id-ID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6DEA8A-BC70-16CE-C2FB-A2532912246D}"/>
              </a:ext>
            </a:extLst>
          </p:cNvPr>
          <p:cNvSpPr txBox="1"/>
          <p:nvPr/>
        </p:nvSpPr>
        <p:spPr>
          <a:xfrm>
            <a:off x="5036885" y="2764842"/>
            <a:ext cx="2168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4EE80"/>
              </a:buClr>
            </a:pPr>
            <a:r>
              <a:rPr lang="en-US" sz="1600">
                <a:solidFill>
                  <a:schemeClr val="bg1"/>
                </a:solidFill>
                <a:latin typeface="Bricolage Grotesque 14pt SemiBo" panose="020B0605040402000204" pitchFamily="34" charset="0"/>
                <a:ea typeface="Inter SemiBold" panose="02000503000000020004" pitchFamily="2" charset="0"/>
                <a:cs typeface="Archivo SemiBold" pitchFamily="2" charset="0"/>
              </a:rPr>
              <a:t>Simple Text Here</a:t>
            </a:r>
          </a:p>
        </p:txBody>
      </p:sp>
      <p:sp>
        <p:nvSpPr>
          <p:cNvPr id="5" name="TextBox 60">
            <a:extLst>
              <a:ext uri="{FF2B5EF4-FFF2-40B4-BE49-F238E27FC236}">
                <a16:creationId xmlns:a16="http://schemas.microsoft.com/office/drawing/2014/main" id="{BF7F33E0-9B34-3115-76EF-4FC9E18D63E5}"/>
              </a:ext>
            </a:extLst>
          </p:cNvPr>
          <p:cNvSpPr txBox="1"/>
          <p:nvPr/>
        </p:nvSpPr>
        <p:spPr>
          <a:xfrm>
            <a:off x="4694053" y="1166842"/>
            <a:ext cx="707122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800" b="1" dirty="0">
                <a:latin typeface="Bricolage Grotesque 14pt" panose="020B0605040402000204" pitchFamily="34" charset="0"/>
                <a:cs typeface="Plus Jakarta Sans" pitchFamily="2" charset="0"/>
              </a:rPr>
              <a:t>Grâce à une </a:t>
            </a:r>
            <a:r>
              <a:rPr lang="fr-FR" sz="4800" b="1" dirty="0">
                <a:solidFill>
                  <a:srgbClr val="184C1B"/>
                </a:solidFill>
                <a:latin typeface="Bricolage Grotesque 14pt" panose="020B060504040200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gouvernance</a:t>
            </a:r>
            <a:r>
              <a:rPr lang="fr-FR" sz="4800" b="1" dirty="0">
                <a:latin typeface="Bricolage Grotesque 14pt" panose="020B0605040402000204" pitchFamily="34" charset="0"/>
                <a:cs typeface="Plus Jakarta Sans" pitchFamily="2" charset="0"/>
              </a:rPr>
              <a:t> et des systèmes </a:t>
            </a:r>
            <a:r>
              <a:rPr lang="fr-FR" sz="4800" b="1" dirty="0">
                <a:solidFill>
                  <a:srgbClr val="184C1B"/>
                </a:solidFill>
                <a:latin typeface="Bricolage Grotesque 14pt" panose="020B060504040200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d’aide financière mieux ciblés et des modèles économiques résilients </a:t>
            </a:r>
            <a:r>
              <a:rPr lang="fr-FR" sz="4800" b="1" dirty="0">
                <a:latin typeface="Bricolage Grotesque 14pt" panose="020B060504040200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répondant  </a:t>
            </a:r>
            <a:r>
              <a:rPr lang="fr-FR" sz="4800" b="1" dirty="0">
                <a:latin typeface="Bricolage Grotesque 14pt" panose="020B0605040402000204" pitchFamily="34" charset="0"/>
                <a:cs typeface="Plus Jakarta Sans" pitchFamily="2" charset="0"/>
              </a:rPr>
              <a:t>au plus près des populations ?</a:t>
            </a:r>
          </a:p>
        </p:txBody>
      </p:sp>
      <p:pic>
        <p:nvPicPr>
          <p:cNvPr id="8" name="Espace réservé pour une image  7" descr="Une image contenant personne, habits, intérieur, fournitures de bureau&#10;&#10;Le contenu généré par l’IA peut être incorrect.">
            <a:extLst>
              <a:ext uri="{FF2B5EF4-FFF2-40B4-BE49-F238E27FC236}">
                <a16:creationId xmlns:a16="http://schemas.microsoft.com/office/drawing/2014/main" id="{8D8EEF62-3788-8546-0589-8729B2F7B23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0" r="291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17969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A747F1-1835-CF22-DAA5-D15DD7B11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D3F3D7C-9B03-8ACD-5191-430C62CD4DF5}"/>
              </a:ext>
            </a:extLst>
          </p:cNvPr>
          <p:cNvSpPr txBox="1"/>
          <p:nvPr/>
        </p:nvSpPr>
        <p:spPr>
          <a:xfrm>
            <a:off x="711914" y="1594055"/>
            <a:ext cx="4680968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000" b="1" dirty="0">
                <a:latin typeface="Bricolage Grotesque 14pt" panose="020B0605040402000204" pitchFamily="34" charset="0"/>
                <a:ea typeface="Roboto" panose="02000000000000000000" pitchFamily="2" charset="0"/>
                <a:cs typeface="Archivo" pitchFamily="2" charset="0"/>
              </a:rPr>
              <a:t>Grâce à des </a:t>
            </a:r>
            <a:r>
              <a:rPr lang="fr-FR" sz="5000" b="1" dirty="0">
                <a:solidFill>
                  <a:srgbClr val="184C1B"/>
                </a:solidFill>
                <a:latin typeface="Bricolage Grotesque 14pt" panose="020B060504040200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innovations technologiques </a:t>
            </a:r>
            <a:r>
              <a:rPr lang="fr-FR" sz="5000" b="1" dirty="0">
                <a:latin typeface="Bricolage Grotesque 14pt" panose="020B0605040402000204" pitchFamily="34" charset="0"/>
                <a:ea typeface="Roboto" panose="02000000000000000000" pitchFamily="2" charset="0"/>
              </a:rPr>
              <a:t>et </a:t>
            </a:r>
            <a:r>
              <a:rPr lang="fr-FR" sz="5000" b="1" dirty="0">
                <a:solidFill>
                  <a:srgbClr val="184C1B"/>
                </a:solidFill>
                <a:latin typeface="Bricolage Grotesque 14pt" panose="020B060504040200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sociales</a:t>
            </a:r>
            <a:r>
              <a:rPr lang="fr-FR" sz="5000" b="1" dirty="0">
                <a:latin typeface="Bricolage Grotesque 14pt" panose="020B0605040402000204" pitchFamily="34" charset="0"/>
                <a:ea typeface="Roboto" panose="02000000000000000000" pitchFamily="2" charset="0"/>
              </a:rPr>
              <a:t> ?</a:t>
            </a:r>
          </a:p>
        </p:txBody>
      </p:sp>
      <p:pic>
        <p:nvPicPr>
          <p:cNvPr id="2" name="Espace réservé pour une image  3">
            <a:extLst>
              <a:ext uri="{FF2B5EF4-FFF2-40B4-BE49-F238E27FC236}">
                <a16:creationId xmlns:a16="http://schemas.microsoft.com/office/drawing/2014/main" id="{FA401018-10F2-EC96-5E23-2F60402AF4D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7" r="16227"/>
          <a:stretch/>
        </p:blipFill>
        <p:spPr>
          <a:xfrm>
            <a:off x="6096000" y="0"/>
            <a:ext cx="6096000" cy="6019800"/>
          </a:xfrm>
        </p:spPr>
      </p:pic>
    </p:spTree>
    <p:extLst>
      <p:ext uri="{BB962C8B-B14F-4D97-AF65-F5344CB8AC3E}">
        <p14:creationId xmlns:p14="http://schemas.microsoft.com/office/powerpoint/2010/main" val="2493549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805</Words>
  <Application>Microsoft Office PowerPoint</Application>
  <PresentationFormat>Grand écran</PresentationFormat>
  <Paragraphs>122</Paragraphs>
  <Slides>20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8" baseType="lpstr">
      <vt:lpstr>Arial</vt:lpstr>
      <vt:lpstr>Bricolage Grotesque 14pt</vt:lpstr>
      <vt:lpstr>Bricolage Grotesque 14pt SemiBo</vt:lpstr>
      <vt:lpstr>Calibri</vt:lpstr>
      <vt:lpstr>Calibri Light</vt:lpstr>
      <vt:lpstr>Open Sans</vt:lpstr>
      <vt:lpstr>Symbol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Alfen Kurniawan</dc:creator>
  <cp:lastModifiedBy>MARIE HELENE CHAPEL GARRO</cp:lastModifiedBy>
  <cp:revision>59</cp:revision>
  <dcterms:created xsi:type="dcterms:W3CDTF">2025-06-17T11:23:58Z</dcterms:created>
  <dcterms:modified xsi:type="dcterms:W3CDTF">2025-10-15T12:43:10Z</dcterms:modified>
</cp:coreProperties>
</file>